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15"/>
  </p:notesMasterIdLst>
  <p:handoutMasterIdLst>
    <p:handoutMasterId r:id="rId16"/>
  </p:handoutMasterIdLst>
  <p:sldIdLst>
    <p:sldId id="256" r:id="rId2"/>
    <p:sldId id="358" r:id="rId3"/>
    <p:sldId id="383" r:id="rId4"/>
    <p:sldId id="366" r:id="rId5"/>
    <p:sldId id="359" r:id="rId6"/>
    <p:sldId id="379" r:id="rId7"/>
    <p:sldId id="376" r:id="rId8"/>
    <p:sldId id="378" r:id="rId9"/>
    <p:sldId id="377" r:id="rId10"/>
    <p:sldId id="380" r:id="rId11"/>
    <p:sldId id="371" r:id="rId12"/>
    <p:sldId id="382" r:id="rId13"/>
    <p:sldId id="381" r:id="rId14"/>
  </p:sldIdLst>
  <p:sldSz cx="9144000" cy="6858000" type="screen4x3"/>
  <p:notesSz cx="9926638" cy="6797675"/>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34" charset="-128"/>
        <a:cs typeface="+mn-cs"/>
      </a:defRPr>
    </a:lvl5pPr>
    <a:lvl6pPr marL="2286000" algn="l" defTabSz="914400" rtl="0" eaLnBrk="1" latinLnBrk="0" hangingPunct="1">
      <a:defRPr sz="2400" kern="1200">
        <a:solidFill>
          <a:schemeClr val="tx1"/>
        </a:solidFill>
        <a:latin typeface="Arial" charset="0"/>
        <a:ea typeface="ＭＳ Ｐゴシック" pitchFamily="34" charset="-128"/>
        <a:cs typeface="+mn-cs"/>
      </a:defRPr>
    </a:lvl6pPr>
    <a:lvl7pPr marL="2743200" algn="l" defTabSz="914400" rtl="0" eaLnBrk="1" latinLnBrk="0" hangingPunct="1">
      <a:defRPr sz="2400" kern="1200">
        <a:solidFill>
          <a:schemeClr val="tx1"/>
        </a:solidFill>
        <a:latin typeface="Arial" charset="0"/>
        <a:ea typeface="ＭＳ Ｐゴシック" pitchFamily="34" charset="-128"/>
        <a:cs typeface="+mn-cs"/>
      </a:defRPr>
    </a:lvl7pPr>
    <a:lvl8pPr marL="3200400" algn="l" defTabSz="914400" rtl="0" eaLnBrk="1" latinLnBrk="0" hangingPunct="1">
      <a:defRPr sz="2400" kern="1200">
        <a:solidFill>
          <a:schemeClr val="tx1"/>
        </a:solidFill>
        <a:latin typeface="Arial" charset="0"/>
        <a:ea typeface="ＭＳ Ｐゴシック" pitchFamily="34" charset="-128"/>
        <a:cs typeface="+mn-cs"/>
      </a:defRPr>
    </a:lvl8pPr>
    <a:lvl9pPr marL="3657600" algn="l" defTabSz="914400" rtl="0" eaLnBrk="1" latinLnBrk="0" hangingPunct="1">
      <a:defRPr sz="2400" kern="1200">
        <a:solidFill>
          <a:schemeClr val="tx1"/>
        </a:solidFill>
        <a:latin typeface="Arial" charset="0"/>
        <a:ea typeface="ＭＳ Ｐゴシック" pitchFamily="34" charset="-128"/>
        <a:cs typeface="+mn-cs"/>
      </a:defRPr>
    </a:lvl9pPr>
  </p:defaultTextStyle>
  <p:extLst>
    <p:ext uri="{521415D9-36F7-43E2-AB2F-B90AF26B5E84}">
      <p14:sectionLst xmlns:p14="http://schemas.microsoft.com/office/powerpoint/2010/main">
        <p14:section name="Default Section" id="{06244FCD-14E6-478C-B558-488894C15DF8}">
          <p14:sldIdLst>
            <p14:sldId id="256"/>
            <p14:sldId id="358"/>
            <p14:sldId id="383"/>
            <p14:sldId id="366"/>
            <p14:sldId id="359"/>
            <p14:sldId id="379"/>
            <p14:sldId id="376"/>
            <p14:sldId id="378"/>
            <p14:sldId id="377"/>
            <p14:sldId id="380"/>
            <p14:sldId id="371"/>
            <p14:sldId id="382"/>
            <p14:sldId id="381"/>
          </p14:sldIdLst>
        </p14:section>
      </p14:sectionLst>
    </p:ext>
    <p:ext uri="{EFAFB233-063F-42B5-8137-9DF3F51BA10A}">
      <p15:sldGuideLst xmlns:p15="http://schemas.microsoft.com/office/powerpoint/2012/main">
        <p15:guide id="1" orient="horz" pos="2523">
          <p15:clr>
            <a:srgbClr val="A4A3A4"/>
          </p15:clr>
        </p15:guide>
        <p15:guide id="2" pos="2880">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1" userDrawn="1">
          <p15:clr>
            <a:srgbClr val="A4A3A4"/>
          </p15:clr>
        </p15:guide>
        <p15:guide id="3" orient="horz" pos="2142" userDrawn="1">
          <p15:clr>
            <a:srgbClr val="A4A3A4"/>
          </p15:clr>
        </p15:guide>
        <p15:guide id="4"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567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66" autoAdjust="0"/>
    <p:restoredTop sz="94397" autoAdjust="0"/>
  </p:normalViewPr>
  <p:slideViewPr>
    <p:cSldViewPr>
      <p:cViewPr varScale="1">
        <p:scale>
          <a:sx n="87" d="100"/>
          <a:sy n="87" d="100"/>
        </p:scale>
        <p:origin x="2205" y="48"/>
      </p:cViewPr>
      <p:guideLst>
        <p:guide orient="horz" pos="252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284"/>
    </p:cViewPr>
  </p:sorterViewPr>
  <p:notesViewPr>
    <p:cSldViewPr>
      <p:cViewPr>
        <p:scale>
          <a:sx n="100" d="100"/>
          <a:sy n="100" d="100"/>
        </p:scale>
        <p:origin x="-1740" y="1578"/>
      </p:cViewPr>
      <p:guideLst>
        <p:guide orient="horz" pos="3127"/>
        <p:guide pos="2141"/>
        <p:guide orient="horz" pos="2142"/>
        <p:guide pos="3127"/>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E:\1%20MEP%20PHD\1%20Liverpool%20Research\1%20Spatial%20Sound%20Installation%202023\Data\Data%20summary%20all%20group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a:t>Experimenting</a:t>
            </a:r>
            <a:r>
              <a:rPr lang="en-GB" baseline="0"/>
              <a:t> with sound/Freedom to create sounds n=77</a:t>
            </a:r>
            <a:endParaRPr lang="en-GB"/>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'Summary Adults'!$B$83:$B$85</c:f>
              <c:strCache>
                <c:ptCount val="3"/>
                <c:pt idx="0">
                  <c:v>Adults</c:v>
                </c:pt>
                <c:pt idx="1">
                  <c:v>Secondary Students</c:v>
                </c:pt>
                <c:pt idx="2">
                  <c:v>Primary Students</c:v>
                </c:pt>
              </c:strCache>
            </c:strRef>
          </c:cat>
          <c:val>
            <c:numRef>
              <c:f>'Summary Adults'!$C$83:$C$85</c:f>
              <c:numCache>
                <c:formatCode>General</c:formatCode>
                <c:ptCount val="3"/>
                <c:pt idx="0">
                  <c:v>88</c:v>
                </c:pt>
                <c:pt idx="1">
                  <c:v>77</c:v>
                </c:pt>
                <c:pt idx="2">
                  <c:v>93</c:v>
                </c:pt>
              </c:numCache>
            </c:numRef>
          </c:val>
          <c:extLst>
            <c:ext xmlns:c16="http://schemas.microsoft.com/office/drawing/2014/chart" uri="{C3380CC4-5D6E-409C-BE32-E72D297353CC}">
              <c16:uniqueId val="{00000000-A5D1-4412-81E5-FA232D07ECBB}"/>
            </c:ext>
          </c:extLst>
        </c:ser>
        <c:dLbls>
          <c:showLegendKey val="0"/>
          <c:showVal val="0"/>
          <c:showCatName val="0"/>
          <c:showSerName val="0"/>
          <c:showPercent val="0"/>
          <c:showBubbleSize val="0"/>
        </c:dLbls>
        <c:gapWidth val="219"/>
        <c:overlap val="-27"/>
        <c:axId val="1612541328"/>
        <c:axId val="1612544240"/>
      </c:barChart>
      <c:catAx>
        <c:axId val="161254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544240"/>
        <c:crosses val="autoZero"/>
        <c:auto val="1"/>
        <c:lblAlgn val="ctr"/>
        <c:lblOffset val="100"/>
        <c:noMultiLvlLbl val="0"/>
      </c:catAx>
      <c:valAx>
        <c:axId val="16125442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1254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302625" cy="340265"/>
          </a:xfrm>
          <a:prstGeom prst="rect">
            <a:avLst/>
          </a:prstGeom>
        </p:spPr>
        <p:txBody>
          <a:bodyPr vert="horz" lIns="91421" tIns="45711" rIns="91421" bIns="45711" rtlCol="0"/>
          <a:lstStyle>
            <a:lvl1pPr algn="l" eaLnBrk="0" hangingPunct="0">
              <a:defRPr sz="1200">
                <a:latin typeface="Arial" charset="0"/>
                <a:ea typeface="ＭＳ Ｐゴシック" pitchFamily="48" charset="-128"/>
                <a:cs typeface="+mn-cs"/>
              </a:defRPr>
            </a:lvl1pPr>
          </a:lstStyle>
          <a:p>
            <a:pPr>
              <a:defRPr/>
            </a:pPr>
            <a:endParaRPr lang="en-GB"/>
          </a:p>
        </p:txBody>
      </p:sp>
      <p:sp>
        <p:nvSpPr>
          <p:cNvPr id="3" name="Date Placeholder 2"/>
          <p:cNvSpPr>
            <a:spLocks noGrp="1"/>
          </p:cNvSpPr>
          <p:nvPr>
            <p:ph type="dt" sz="quarter" idx="1"/>
          </p:nvPr>
        </p:nvSpPr>
        <p:spPr>
          <a:xfrm>
            <a:off x="5621698" y="2"/>
            <a:ext cx="4302625" cy="340265"/>
          </a:xfrm>
          <a:prstGeom prst="rect">
            <a:avLst/>
          </a:prstGeom>
        </p:spPr>
        <p:txBody>
          <a:bodyPr vert="horz" lIns="91421" tIns="45711" rIns="91421" bIns="45711" rtlCol="0"/>
          <a:lstStyle>
            <a:lvl1pPr algn="r" eaLnBrk="0" hangingPunct="0">
              <a:defRPr sz="1200">
                <a:latin typeface="Arial" charset="0"/>
                <a:ea typeface="ＭＳ Ｐゴシック" pitchFamily="48" charset="-128"/>
                <a:cs typeface="+mn-cs"/>
              </a:defRPr>
            </a:lvl1pPr>
          </a:lstStyle>
          <a:p>
            <a:pPr>
              <a:defRPr/>
            </a:pPr>
            <a:fld id="{C41077A0-38E2-4158-8D48-AF5AC4039EE1}" type="datetimeFigureOut">
              <a:rPr lang="en-US"/>
              <a:pPr>
                <a:defRPr/>
              </a:pPr>
              <a:t>6/26/2023</a:t>
            </a:fld>
            <a:endParaRPr lang="en-GB"/>
          </a:p>
        </p:txBody>
      </p:sp>
      <p:sp>
        <p:nvSpPr>
          <p:cNvPr id="4" name="Footer Placeholder 3"/>
          <p:cNvSpPr>
            <a:spLocks noGrp="1"/>
          </p:cNvSpPr>
          <p:nvPr>
            <p:ph type="ftr" sz="quarter" idx="2"/>
          </p:nvPr>
        </p:nvSpPr>
        <p:spPr>
          <a:xfrm>
            <a:off x="2" y="6456325"/>
            <a:ext cx="4302625" cy="340264"/>
          </a:xfrm>
          <a:prstGeom prst="rect">
            <a:avLst/>
          </a:prstGeom>
        </p:spPr>
        <p:txBody>
          <a:bodyPr vert="horz" lIns="91421" tIns="45711" rIns="91421" bIns="45711" rtlCol="0" anchor="b"/>
          <a:lstStyle>
            <a:lvl1pPr algn="l" eaLnBrk="0" hangingPunct="0">
              <a:defRPr sz="1200">
                <a:latin typeface="Arial" charset="0"/>
                <a:ea typeface="ＭＳ Ｐゴシック" pitchFamily="48" charset="-128"/>
                <a:cs typeface="+mn-cs"/>
              </a:defRPr>
            </a:lvl1pPr>
          </a:lstStyle>
          <a:p>
            <a:pPr>
              <a:defRPr/>
            </a:pPr>
            <a:r>
              <a:rPr lang="en-GB"/>
              <a:t>(c) Monica Esslin-Peard 2023</a:t>
            </a:r>
          </a:p>
        </p:txBody>
      </p:sp>
      <p:sp>
        <p:nvSpPr>
          <p:cNvPr id="5" name="Slide Number Placeholder 4"/>
          <p:cNvSpPr>
            <a:spLocks noGrp="1"/>
          </p:cNvSpPr>
          <p:nvPr>
            <p:ph type="sldNum" sz="quarter" idx="3"/>
          </p:nvPr>
        </p:nvSpPr>
        <p:spPr>
          <a:xfrm>
            <a:off x="5621698" y="6456325"/>
            <a:ext cx="4302625" cy="340264"/>
          </a:xfrm>
          <a:prstGeom prst="rect">
            <a:avLst/>
          </a:prstGeom>
        </p:spPr>
        <p:txBody>
          <a:bodyPr vert="horz" wrap="square" lIns="91421" tIns="45711" rIns="91421" bIns="45711" numCol="1" anchor="b" anchorCtr="0" compatLnSpc="1">
            <a:prstTxWarp prst="textNoShape">
              <a:avLst/>
            </a:prstTxWarp>
          </a:bodyPr>
          <a:lstStyle>
            <a:lvl1pPr algn="r">
              <a:defRPr sz="1200" smtClean="0"/>
            </a:lvl1pPr>
          </a:lstStyle>
          <a:p>
            <a:pPr>
              <a:defRPr/>
            </a:pPr>
            <a:fld id="{5282F454-A287-4F1E-9D4B-996982613C83}" type="slidenum">
              <a:rPr lang="en-GB" altLang="en-US"/>
              <a:pPr>
                <a:defRPr/>
              </a:pPr>
              <a:t>‹#›</a:t>
            </a:fld>
            <a:endParaRPr lang="en-GB" altLang="en-US"/>
          </a:p>
        </p:txBody>
      </p:sp>
    </p:spTree>
    <p:extLst>
      <p:ext uri="{BB962C8B-B14F-4D97-AF65-F5344CB8AC3E}">
        <p14:creationId xmlns:p14="http://schemas.microsoft.com/office/powerpoint/2010/main" val="428101068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4302625" cy="340265"/>
          </a:xfrm>
          <a:prstGeom prst="rect">
            <a:avLst/>
          </a:prstGeom>
        </p:spPr>
        <p:txBody>
          <a:bodyPr vert="horz" lIns="91421" tIns="45711" rIns="91421" bIns="45711" rtlCol="0"/>
          <a:lstStyle>
            <a:lvl1pPr algn="l" eaLnBrk="0" hangingPunct="0">
              <a:defRPr sz="1200">
                <a:latin typeface="Arial" charset="0"/>
                <a:ea typeface="ＭＳ Ｐゴシック" pitchFamily="48" charset="-128"/>
                <a:cs typeface="+mn-cs"/>
              </a:defRPr>
            </a:lvl1pPr>
          </a:lstStyle>
          <a:p>
            <a:pPr>
              <a:defRPr/>
            </a:pPr>
            <a:endParaRPr lang="en-GB"/>
          </a:p>
        </p:txBody>
      </p:sp>
      <p:sp>
        <p:nvSpPr>
          <p:cNvPr id="3" name="Date Placeholder 2"/>
          <p:cNvSpPr>
            <a:spLocks noGrp="1"/>
          </p:cNvSpPr>
          <p:nvPr>
            <p:ph type="dt" idx="1"/>
          </p:nvPr>
        </p:nvSpPr>
        <p:spPr>
          <a:xfrm>
            <a:off x="5621698" y="2"/>
            <a:ext cx="4302625" cy="340265"/>
          </a:xfrm>
          <a:prstGeom prst="rect">
            <a:avLst/>
          </a:prstGeom>
        </p:spPr>
        <p:txBody>
          <a:bodyPr vert="horz" lIns="91421" tIns="45711" rIns="91421" bIns="45711" rtlCol="0"/>
          <a:lstStyle>
            <a:lvl1pPr algn="r" eaLnBrk="0" hangingPunct="0">
              <a:defRPr sz="1200">
                <a:latin typeface="Arial" charset="0"/>
                <a:ea typeface="ＭＳ Ｐゴシック" pitchFamily="48" charset="-128"/>
                <a:cs typeface="+mn-cs"/>
              </a:defRPr>
            </a:lvl1pPr>
          </a:lstStyle>
          <a:p>
            <a:pPr>
              <a:defRPr/>
            </a:pPr>
            <a:fld id="{F1148FA7-D4A8-4892-9623-86A18F814A7B}" type="datetimeFigureOut">
              <a:rPr lang="en-US"/>
              <a:pPr>
                <a:defRPr/>
              </a:pPr>
              <a:t>6/26/2023</a:t>
            </a:fld>
            <a:endParaRPr lang="en-GB"/>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1421" tIns="45711" rIns="91421" bIns="45711" rtlCol="0" anchor="ctr"/>
          <a:lstStyle/>
          <a:p>
            <a:pPr lvl="0"/>
            <a:endParaRPr lang="en-GB" noProof="0"/>
          </a:p>
        </p:txBody>
      </p:sp>
      <p:sp>
        <p:nvSpPr>
          <p:cNvPr id="5" name="Notes Placeholder 4"/>
          <p:cNvSpPr>
            <a:spLocks noGrp="1"/>
          </p:cNvSpPr>
          <p:nvPr>
            <p:ph type="body" sz="quarter" idx="3"/>
          </p:nvPr>
        </p:nvSpPr>
        <p:spPr>
          <a:xfrm>
            <a:off x="992201" y="3228707"/>
            <a:ext cx="7942238" cy="3059117"/>
          </a:xfrm>
          <a:prstGeom prst="rect">
            <a:avLst/>
          </a:prstGeom>
        </p:spPr>
        <p:txBody>
          <a:bodyPr vert="horz" lIns="91421" tIns="45711" rIns="91421" bIns="4571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2" y="6456325"/>
            <a:ext cx="4302625" cy="340264"/>
          </a:xfrm>
          <a:prstGeom prst="rect">
            <a:avLst/>
          </a:prstGeom>
        </p:spPr>
        <p:txBody>
          <a:bodyPr vert="horz" lIns="91421" tIns="45711" rIns="91421" bIns="45711" rtlCol="0" anchor="b"/>
          <a:lstStyle>
            <a:lvl1pPr algn="l" eaLnBrk="0" hangingPunct="0">
              <a:defRPr sz="1200">
                <a:latin typeface="Arial" charset="0"/>
                <a:ea typeface="ＭＳ Ｐゴシック" pitchFamily="48" charset="-128"/>
                <a:cs typeface="+mn-cs"/>
              </a:defRPr>
            </a:lvl1pPr>
          </a:lstStyle>
          <a:p>
            <a:pPr>
              <a:defRPr/>
            </a:pPr>
            <a:r>
              <a:rPr lang="en-GB"/>
              <a:t>(c) Monica Esslin-Peard 2023</a:t>
            </a:r>
          </a:p>
        </p:txBody>
      </p:sp>
      <p:sp>
        <p:nvSpPr>
          <p:cNvPr id="7" name="Slide Number Placeholder 6"/>
          <p:cNvSpPr>
            <a:spLocks noGrp="1"/>
          </p:cNvSpPr>
          <p:nvPr>
            <p:ph type="sldNum" sz="quarter" idx="5"/>
          </p:nvPr>
        </p:nvSpPr>
        <p:spPr>
          <a:xfrm>
            <a:off x="5621698" y="6456325"/>
            <a:ext cx="4302625" cy="340264"/>
          </a:xfrm>
          <a:prstGeom prst="rect">
            <a:avLst/>
          </a:prstGeom>
        </p:spPr>
        <p:txBody>
          <a:bodyPr vert="horz" wrap="square" lIns="91421" tIns="45711" rIns="91421" bIns="45711" numCol="1" anchor="b" anchorCtr="0" compatLnSpc="1">
            <a:prstTxWarp prst="textNoShape">
              <a:avLst/>
            </a:prstTxWarp>
          </a:bodyPr>
          <a:lstStyle>
            <a:lvl1pPr algn="r">
              <a:defRPr sz="1200" smtClean="0"/>
            </a:lvl1pPr>
          </a:lstStyle>
          <a:p>
            <a:pPr>
              <a:defRPr/>
            </a:pPr>
            <a:fld id="{D4F04E31-5552-4F9C-8704-A104CCE87B10}" type="slidenum">
              <a:rPr lang="en-GB" altLang="en-US"/>
              <a:pPr>
                <a:defRPr/>
              </a:pPr>
              <a:t>‹#›</a:t>
            </a:fld>
            <a:endParaRPr lang="en-GB" altLang="en-US"/>
          </a:p>
        </p:txBody>
      </p:sp>
    </p:spTree>
    <p:extLst>
      <p:ext uri="{BB962C8B-B14F-4D97-AF65-F5344CB8AC3E}">
        <p14:creationId xmlns:p14="http://schemas.microsoft.com/office/powerpoint/2010/main" val="1688034789"/>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defRPr/>
            </a:pPr>
            <a:endParaRPr lang="en-GB" altLang="en-US" dirty="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itchFamily="34" charset="0"/>
              </a:defRPr>
            </a:lvl1pPr>
            <a:lvl2pPr marL="742802" indent="-285693">
              <a:spcBef>
                <a:spcPct val="30000"/>
              </a:spcBef>
              <a:defRPr sz="1200">
                <a:solidFill>
                  <a:schemeClr val="tx1"/>
                </a:solidFill>
                <a:latin typeface="Calibri" pitchFamily="34" charset="0"/>
              </a:defRPr>
            </a:lvl2pPr>
            <a:lvl3pPr marL="1142772" indent="-228555">
              <a:spcBef>
                <a:spcPct val="30000"/>
              </a:spcBef>
              <a:defRPr sz="1200">
                <a:solidFill>
                  <a:schemeClr val="tx1"/>
                </a:solidFill>
                <a:latin typeface="Calibri" pitchFamily="34" charset="0"/>
              </a:defRPr>
            </a:lvl3pPr>
            <a:lvl4pPr marL="1599880" indent="-228555">
              <a:spcBef>
                <a:spcPct val="30000"/>
              </a:spcBef>
              <a:defRPr sz="1200">
                <a:solidFill>
                  <a:schemeClr val="tx1"/>
                </a:solidFill>
                <a:latin typeface="Calibri" pitchFamily="34" charset="0"/>
              </a:defRPr>
            </a:lvl4pPr>
            <a:lvl5pPr marL="2056988" indent="-228555">
              <a:spcBef>
                <a:spcPct val="30000"/>
              </a:spcBef>
              <a:defRPr sz="1200">
                <a:solidFill>
                  <a:schemeClr val="tx1"/>
                </a:solidFill>
                <a:latin typeface="Calibri" pitchFamily="34" charset="0"/>
              </a:defRPr>
            </a:lvl5pPr>
            <a:lvl6pPr marL="2514096" indent="-228555" eaLnBrk="0" fontAlgn="base" hangingPunct="0">
              <a:spcBef>
                <a:spcPct val="30000"/>
              </a:spcBef>
              <a:spcAft>
                <a:spcPct val="0"/>
              </a:spcAft>
              <a:defRPr sz="1200">
                <a:solidFill>
                  <a:schemeClr val="tx1"/>
                </a:solidFill>
                <a:latin typeface="Calibri" pitchFamily="34" charset="0"/>
              </a:defRPr>
            </a:lvl6pPr>
            <a:lvl7pPr marL="2971204" indent="-228555" eaLnBrk="0" fontAlgn="base" hangingPunct="0">
              <a:spcBef>
                <a:spcPct val="30000"/>
              </a:spcBef>
              <a:spcAft>
                <a:spcPct val="0"/>
              </a:spcAft>
              <a:defRPr sz="1200">
                <a:solidFill>
                  <a:schemeClr val="tx1"/>
                </a:solidFill>
                <a:latin typeface="Calibri" pitchFamily="34" charset="0"/>
              </a:defRPr>
            </a:lvl7pPr>
            <a:lvl8pPr marL="3428314" indent="-228555" eaLnBrk="0" fontAlgn="base" hangingPunct="0">
              <a:spcBef>
                <a:spcPct val="30000"/>
              </a:spcBef>
              <a:spcAft>
                <a:spcPct val="0"/>
              </a:spcAft>
              <a:defRPr sz="1200">
                <a:solidFill>
                  <a:schemeClr val="tx1"/>
                </a:solidFill>
                <a:latin typeface="Calibri" pitchFamily="34" charset="0"/>
              </a:defRPr>
            </a:lvl8pPr>
            <a:lvl9pPr marL="3885422" indent="-228555" eaLnBrk="0" fontAlgn="base" hangingPunct="0">
              <a:spcBef>
                <a:spcPct val="30000"/>
              </a:spcBef>
              <a:spcAft>
                <a:spcPct val="0"/>
              </a:spcAft>
              <a:defRPr sz="1200">
                <a:solidFill>
                  <a:schemeClr val="tx1"/>
                </a:solidFill>
                <a:latin typeface="Calibri" pitchFamily="34" charset="0"/>
              </a:defRPr>
            </a:lvl9pPr>
          </a:lstStyle>
          <a:p>
            <a:pPr>
              <a:spcBef>
                <a:spcPct val="0"/>
              </a:spcBef>
            </a:pPr>
            <a:fld id="{BE3BF96B-1EE2-459A-89FF-B1B9B7FB0F34}" type="slidenum">
              <a:rPr lang="en-GB" altLang="en-US">
                <a:latin typeface="Arial" charset="0"/>
              </a:rPr>
              <a:pPr>
                <a:spcBef>
                  <a:spcPct val="0"/>
                </a:spcBef>
              </a:pPr>
              <a:t>1</a:t>
            </a:fld>
            <a:endParaRPr lang="en-GB" altLang="en-US">
              <a:latin typeface="Arial" charset="0"/>
            </a:endParaRPr>
          </a:p>
        </p:txBody>
      </p:sp>
      <p:sp>
        <p:nvSpPr>
          <p:cNvPr id="2" name="Footer Placeholder 1"/>
          <p:cNvSpPr>
            <a:spLocks noGrp="1"/>
          </p:cNvSpPr>
          <p:nvPr>
            <p:ph type="ftr" sz="quarter" idx="10"/>
          </p:nvPr>
        </p:nvSpPr>
        <p:spPr/>
        <p:txBody>
          <a:bodyPr/>
          <a:lstStyle/>
          <a:p>
            <a:pPr>
              <a:defRPr/>
            </a:pPr>
            <a:r>
              <a:rPr lang="en-GB"/>
              <a:t>(c) Monica Esslin-Peard 2023</a:t>
            </a:r>
          </a:p>
        </p:txBody>
      </p:sp>
    </p:spTree>
    <p:extLst>
      <p:ext uri="{BB962C8B-B14F-4D97-AF65-F5344CB8AC3E}">
        <p14:creationId xmlns:p14="http://schemas.microsoft.com/office/powerpoint/2010/main" val="988301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10</a:t>
            </a:fld>
            <a:endParaRPr lang="en-GB" altLang="en-US"/>
          </a:p>
        </p:txBody>
      </p:sp>
    </p:spTree>
    <p:extLst>
      <p:ext uri="{BB962C8B-B14F-4D97-AF65-F5344CB8AC3E}">
        <p14:creationId xmlns:p14="http://schemas.microsoft.com/office/powerpoint/2010/main" val="3195934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11</a:t>
            </a:fld>
            <a:endParaRPr lang="en-GB" altLang="en-US"/>
          </a:p>
        </p:txBody>
      </p:sp>
    </p:spTree>
    <p:extLst>
      <p:ext uri="{BB962C8B-B14F-4D97-AF65-F5344CB8AC3E}">
        <p14:creationId xmlns:p14="http://schemas.microsoft.com/office/powerpoint/2010/main" val="4180897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12</a:t>
            </a:fld>
            <a:endParaRPr lang="en-GB" altLang="en-US"/>
          </a:p>
        </p:txBody>
      </p:sp>
    </p:spTree>
    <p:extLst>
      <p:ext uri="{BB962C8B-B14F-4D97-AF65-F5344CB8AC3E}">
        <p14:creationId xmlns:p14="http://schemas.microsoft.com/office/powerpoint/2010/main" val="12287791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13</a:t>
            </a:fld>
            <a:endParaRPr lang="en-GB" altLang="en-US"/>
          </a:p>
        </p:txBody>
      </p:sp>
    </p:spTree>
    <p:extLst>
      <p:ext uri="{BB962C8B-B14F-4D97-AF65-F5344CB8AC3E}">
        <p14:creationId xmlns:p14="http://schemas.microsoft.com/office/powerpoint/2010/main" val="38068007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2</a:t>
            </a:fld>
            <a:endParaRPr lang="en-GB" altLang="en-US"/>
          </a:p>
        </p:txBody>
      </p:sp>
    </p:spTree>
    <p:extLst>
      <p:ext uri="{BB962C8B-B14F-4D97-AF65-F5344CB8AC3E}">
        <p14:creationId xmlns:p14="http://schemas.microsoft.com/office/powerpoint/2010/main" val="40753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3</a:t>
            </a:fld>
            <a:endParaRPr lang="en-GB" altLang="en-US"/>
          </a:p>
        </p:txBody>
      </p:sp>
    </p:spTree>
    <p:extLst>
      <p:ext uri="{BB962C8B-B14F-4D97-AF65-F5344CB8AC3E}">
        <p14:creationId xmlns:p14="http://schemas.microsoft.com/office/powerpoint/2010/main" val="3913729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4</a:t>
            </a:fld>
            <a:endParaRPr lang="en-GB" altLang="en-US"/>
          </a:p>
        </p:txBody>
      </p:sp>
    </p:spTree>
    <p:extLst>
      <p:ext uri="{BB962C8B-B14F-4D97-AF65-F5344CB8AC3E}">
        <p14:creationId xmlns:p14="http://schemas.microsoft.com/office/powerpoint/2010/main" val="779565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034"/>
            <a:r>
              <a:rPr lang="en-GB" dirty="0"/>
              <a:t>Experimenting with/freedom to create new sounds: over 83% of participants stated this was the most beneficial aspect of the workshops</a:t>
            </a:r>
          </a:p>
          <a:p>
            <a:r>
              <a:rPr lang="en-GB" dirty="0"/>
              <a:t>Over 88% of adult participants stated this was the most beneficial aspect of the workshops</a:t>
            </a:r>
          </a:p>
          <a:p>
            <a:endParaRPr lang="en-GB" dirty="0"/>
          </a:p>
          <a:p>
            <a:r>
              <a:rPr lang="en-GB" dirty="0"/>
              <a:t>The youngest participants enjoyed experimenting and playing instruments they had not played before</a:t>
            </a:r>
          </a:p>
          <a:p>
            <a:pPr defTabSz="914034"/>
            <a:endParaRPr lang="en-GB" dirty="0"/>
          </a:p>
          <a:p>
            <a:endParaRPr lang="en-GB" dirty="0"/>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5</a:t>
            </a:fld>
            <a:endParaRPr lang="en-GB" altLang="en-US"/>
          </a:p>
        </p:txBody>
      </p:sp>
    </p:spTree>
    <p:extLst>
      <p:ext uri="{BB962C8B-B14F-4D97-AF65-F5344CB8AC3E}">
        <p14:creationId xmlns:p14="http://schemas.microsoft.com/office/powerpoint/2010/main" val="582580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was a clear shift in the understanding of what we as a group could achieve, seeing an increase in enjoyment and engagement as a result. Regardless of what the participants consider ‘music’ to be (which I and most people would argue the definition of is outdated). </a:t>
            </a:r>
          </a:p>
          <a:p>
            <a:endParaRPr lang="en-GB" dirty="0"/>
          </a:p>
          <a:p>
            <a:endParaRPr lang="en-GB" dirty="0"/>
          </a:p>
          <a:p>
            <a:endParaRPr lang="en-GB" dirty="0"/>
          </a:p>
          <a:p>
            <a:r>
              <a:rPr lang="en-GB" dirty="0"/>
              <a:t>Note for self: see some of my comments in the spreadsheets as I thought quite a lot about this. </a:t>
            </a:r>
          </a:p>
          <a:p>
            <a:endParaRPr lang="en-GB" dirty="0"/>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6</a:t>
            </a:fld>
            <a:endParaRPr lang="en-GB" altLang="en-US"/>
          </a:p>
        </p:txBody>
      </p:sp>
    </p:spTree>
    <p:extLst>
      <p:ext uri="{BB962C8B-B14F-4D97-AF65-F5344CB8AC3E}">
        <p14:creationId xmlns:p14="http://schemas.microsoft.com/office/powerpoint/2010/main" val="2738064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GB" dirty="0"/>
              <a:t>Sweden and Brownies were the most successful live. </a:t>
            </a:r>
          </a:p>
          <a:p>
            <a:r>
              <a:rPr lang="en-GB" dirty="0"/>
              <a:t>Sweden and ECS were most successful as recordings. </a:t>
            </a:r>
          </a:p>
          <a:p>
            <a:endParaRPr lang="en-GB" dirty="0"/>
          </a:p>
          <a:p>
            <a:r>
              <a:rPr lang="en-GB" dirty="0"/>
              <a:t>The Joy of Letting Go was the most successful piece overall. </a:t>
            </a:r>
          </a:p>
          <a:p>
            <a:endParaRPr lang="en-GB" dirty="0"/>
          </a:p>
          <a:p>
            <a:r>
              <a:rPr lang="en-GB" dirty="0"/>
              <a:t>Whilst musical experience and training does enable you certain affordances, there certainly is a way to effectively engage with this music, despite technical ability. To this end, the technical skill lies with the facilitator (teacher). </a:t>
            </a:r>
          </a:p>
          <a:p>
            <a:endParaRPr lang="en-GB" dirty="0"/>
          </a:p>
          <a:p>
            <a:r>
              <a:rPr lang="en-GB" dirty="0"/>
              <a:t>Most successful sonic aspects in each workshop initially appeared to be those that aligned closely to the participants’ experience/training. However, this in fact doesn’t seem to be the case. </a:t>
            </a:r>
          </a:p>
          <a:p>
            <a:endParaRPr lang="en-GB" dirty="0"/>
          </a:p>
          <a:p>
            <a:r>
              <a:rPr lang="en-GB" dirty="0"/>
              <a:t>The most successful experience of the participants in each workshop were where they took ownership and even leadership. </a:t>
            </a:r>
          </a:p>
          <a:p>
            <a:r>
              <a:rPr lang="en-GB" dirty="0"/>
              <a:t>		Hounslow teachers: Not applicable </a:t>
            </a:r>
          </a:p>
          <a:p>
            <a:r>
              <a:rPr lang="en-GB" dirty="0"/>
              <a:t>		Sweden: All aspects</a:t>
            </a:r>
          </a:p>
          <a:p>
            <a:r>
              <a:rPr lang="en-GB" dirty="0"/>
              <a:t>		ECS: Somewhere</a:t>
            </a:r>
          </a:p>
          <a:p>
            <a:r>
              <a:rPr lang="en-GB" dirty="0"/>
              <a:t>		Year 9/10: bloom – through exploration of instruments</a:t>
            </a:r>
          </a:p>
          <a:p>
            <a:r>
              <a:rPr lang="en-GB" dirty="0"/>
              <a:t>		Brownies: Shuffle, balloons and bloom. </a:t>
            </a:r>
          </a:p>
          <a:p>
            <a:endParaRPr lang="en-GB" dirty="0"/>
          </a:p>
          <a:p>
            <a:r>
              <a:rPr lang="en-GB" dirty="0"/>
              <a:t>Perhaps then, it is easier to engage/relate to aspects of the workshop that you have some knowledge about. However, I’m happy to boldly state that where this falls down is in confidence, rather than anything else. This can be shown through the comparison of Sweden and Brownies. Mostly, their realisations are VERY close. </a:t>
            </a:r>
          </a:p>
          <a:p>
            <a:endParaRPr lang="en-GB" dirty="0"/>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7</a:t>
            </a:fld>
            <a:endParaRPr lang="en-GB" altLang="en-US"/>
          </a:p>
        </p:txBody>
      </p:sp>
    </p:spTree>
    <p:extLst>
      <p:ext uri="{BB962C8B-B14F-4D97-AF65-F5344CB8AC3E}">
        <p14:creationId xmlns:p14="http://schemas.microsoft.com/office/powerpoint/2010/main" val="3372378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8</a:t>
            </a:fld>
            <a:endParaRPr lang="en-GB" altLang="en-US"/>
          </a:p>
        </p:txBody>
      </p:sp>
    </p:spTree>
    <p:extLst>
      <p:ext uri="{BB962C8B-B14F-4D97-AF65-F5344CB8AC3E}">
        <p14:creationId xmlns:p14="http://schemas.microsoft.com/office/powerpoint/2010/main" val="541593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asked where would you like to see these workshops again: each category (adult, student KS3/KS4 and Brownies KS1/KS2) voted for their own situation, i.e. in the local community, in music lessons and extra curricular club respectively. </a:t>
            </a:r>
          </a:p>
          <a:p>
            <a:endParaRPr lang="en-GB" dirty="0"/>
          </a:p>
          <a:p>
            <a:r>
              <a:rPr lang="en-GB" dirty="0"/>
              <a:t>There is a direct engagement and want for this type of </a:t>
            </a:r>
            <a:r>
              <a:rPr lang="en-GB" dirty="0" err="1"/>
              <a:t>musiking</a:t>
            </a:r>
            <a:r>
              <a:rPr lang="en-GB" dirty="0"/>
              <a:t> within each group, regardless of age, demographic, experience etc. </a:t>
            </a:r>
          </a:p>
          <a:p>
            <a:endParaRPr lang="en-GB" dirty="0"/>
          </a:p>
          <a:p>
            <a:r>
              <a:rPr lang="en-GB" dirty="0"/>
              <a:t>This proves ‘Finding 2’. </a:t>
            </a:r>
          </a:p>
          <a:p>
            <a:endParaRPr lang="en-GB" dirty="0"/>
          </a:p>
        </p:txBody>
      </p:sp>
      <p:sp>
        <p:nvSpPr>
          <p:cNvPr id="4" name="Footer Placeholder 3"/>
          <p:cNvSpPr>
            <a:spLocks noGrp="1"/>
          </p:cNvSpPr>
          <p:nvPr>
            <p:ph type="ftr" sz="quarter" idx="4"/>
          </p:nvPr>
        </p:nvSpPr>
        <p:spPr/>
        <p:txBody>
          <a:bodyPr/>
          <a:lstStyle/>
          <a:p>
            <a:pPr>
              <a:defRPr/>
            </a:pPr>
            <a:r>
              <a:rPr lang="en-GB"/>
              <a:t>(c) Monica Esslin-Peard 2023</a:t>
            </a:r>
          </a:p>
        </p:txBody>
      </p:sp>
      <p:sp>
        <p:nvSpPr>
          <p:cNvPr id="5" name="Slide Number Placeholder 4"/>
          <p:cNvSpPr>
            <a:spLocks noGrp="1"/>
          </p:cNvSpPr>
          <p:nvPr>
            <p:ph type="sldNum" sz="quarter" idx="5"/>
          </p:nvPr>
        </p:nvSpPr>
        <p:spPr/>
        <p:txBody>
          <a:bodyPr/>
          <a:lstStyle/>
          <a:p>
            <a:pPr>
              <a:defRPr/>
            </a:pPr>
            <a:fld id="{D4F04E31-5552-4F9C-8704-A104CCE87B10}" type="slidenum">
              <a:rPr lang="en-GB" altLang="en-US" smtClean="0"/>
              <a:pPr>
                <a:defRPr/>
              </a:pPr>
              <a:t>9</a:t>
            </a:fld>
            <a:endParaRPr lang="en-GB" altLang="en-US"/>
          </a:p>
        </p:txBody>
      </p:sp>
    </p:spTree>
    <p:extLst>
      <p:ext uri="{BB962C8B-B14F-4D97-AF65-F5344CB8AC3E}">
        <p14:creationId xmlns:p14="http://schemas.microsoft.com/office/powerpoint/2010/main" val="36431267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8" descr="title"/>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76200"/>
            <a:ext cx="914400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Rectangle 14"/>
          <p:cNvSpPr>
            <a:spLocks noGrp="1" noChangeArrowheads="1"/>
          </p:cNvSpPr>
          <p:nvPr>
            <p:ph type="ctrTitle"/>
          </p:nvPr>
        </p:nvSpPr>
        <p:spPr>
          <a:xfrm>
            <a:off x="5562600" y="2286000"/>
            <a:ext cx="3352800" cy="1143000"/>
          </a:xfrm>
        </p:spPr>
        <p:txBody>
          <a:bodyPr/>
          <a:lstStyle>
            <a:lvl1pPr>
              <a:defRPr sz="1500">
                <a:solidFill>
                  <a:schemeClr val="bg1"/>
                </a:solidFill>
              </a:defRPr>
            </a:lvl1pPr>
          </a:lstStyle>
          <a:p>
            <a:r>
              <a:rPr lang="en-US"/>
              <a:t>Click to edit Master title style</a:t>
            </a:r>
          </a:p>
        </p:txBody>
      </p:sp>
      <p:sp>
        <p:nvSpPr>
          <p:cNvPr id="3087" name="Rectangle 15"/>
          <p:cNvSpPr>
            <a:spLocks noGrp="1" noChangeArrowheads="1"/>
          </p:cNvSpPr>
          <p:nvPr>
            <p:ph type="subTitle" idx="1"/>
          </p:nvPr>
        </p:nvSpPr>
        <p:spPr>
          <a:xfrm>
            <a:off x="5562600" y="3505200"/>
            <a:ext cx="3352800" cy="1752600"/>
          </a:xfrm>
        </p:spPr>
        <p:txBody>
          <a:bodyPr/>
          <a:lstStyle>
            <a:lvl1pPr marL="0" indent="0">
              <a:defRPr sz="1200">
                <a:solidFill>
                  <a:schemeClr val="bg1"/>
                </a:solidFill>
              </a:defRPr>
            </a:lvl1pPr>
          </a:lstStyle>
          <a:p>
            <a:r>
              <a:rPr lang="en-US"/>
              <a:t>Click to edit Master subtitle style</a:t>
            </a:r>
          </a:p>
        </p:txBody>
      </p:sp>
    </p:spTree>
    <p:extLst>
      <p:ext uri="{BB962C8B-B14F-4D97-AF65-F5344CB8AC3E}">
        <p14:creationId xmlns:p14="http://schemas.microsoft.com/office/powerpoint/2010/main" val="3651733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898432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85800" y="3810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67749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455503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572053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858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371600"/>
            <a:ext cx="38100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460810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907917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652205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7844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689012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03447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381000"/>
            <a:ext cx="777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371600"/>
            <a:ext cx="77724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4199" r:id="rId1"/>
    <p:sldLayoutId id="2147484189" r:id="rId2"/>
    <p:sldLayoutId id="2147484190" r:id="rId3"/>
    <p:sldLayoutId id="2147484191" r:id="rId4"/>
    <p:sldLayoutId id="2147484192" r:id="rId5"/>
    <p:sldLayoutId id="2147484193" r:id="rId6"/>
    <p:sldLayoutId id="2147484194" r:id="rId7"/>
    <p:sldLayoutId id="2147484195" r:id="rId8"/>
    <p:sldLayoutId id="2147484196" r:id="rId9"/>
    <p:sldLayoutId id="2147484197" r:id="rId10"/>
    <p:sldLayoutId id="2147484198" r:id="rId11"/>
  </p:sldLayoutIdLst>
  <p:hf hdr="0" ftr="0" dt="0"/>
  <p:txStyles>
    <p:titleStyle>
      <a:lvl1pPr algn="l" rtl="0" eaLnBrk="0" fontAlgn="base" hangingPunct="0">
        <a:spcBef>
          <a:spcPct val="0"/>
        </a:spcBef>
        <a:spcAft>
          <a:spcPct val="0"/>
        </a:spcAft>
        <a:defRPr sz="3000">
          <a:solidFill>
            <a:srgbClr val="956700"/>
          </a:solidFill>
          <a:latin typeface="+mj-lt"/>
          <a:ea typeface="+mj-ea"/>
          <a:cs typeface="ＭＳ Ｐゴシック"/>
        </a:defRPr>
      </a:lvl1pPr>
      <a:lvl2pPr algn="l" rtl="0" eaLnBrk="0" fontAlgn="base" hangingPunct="0">
        <a:spcBef>
          <a:spcPct val="0"/>
        </a:spcBef>
        <a:spcAft>
          <a:spcPct val="0"/>
        </a:spcAft>
        <a:defRPr sz="3000">
          <a:solidFill>
            <a:srgbClr val="956700"/>
          </a:solidFill>
          <a:latin typeface="Arial" charset="0"/>
          <a:ea typeface="ＭＳ Ｐゴシック" pitchFamily="48" charset="-128"/>
          <a:cs typeface="ＭＳ Ｐゴシック"/>
        </a:defRPr>
      </a:lvl2pPr>
      <a:lvl3pPr algn="l" rtl="0" eaLnBrk="0" fontAlgn="base" hangingPunct="0">
        <a:spcBef>
          <a:spcPct val="0"/>
        </a:spcBef>
        <a:spcAft>
          <a:spcPct val="0"/>
        </a:spcAft>
        <a:defRPr sz="3000">
          <a:solidFill>
            <a:srgbClr val="956700"/>
          </a:solidFill>
          <a:latin typeface="Arial" charset="0"/>
          <a:ea typeface="ＭＳ Ｐゴシック" pitchFamily="48" charset="-128"/>
          <a:cs typeface="ＭＳ Ｐゴシック"/>
        </a:defRPr>
      </a:lvl3pPr>
      <a:lvl4pPr algn="l" rtl="0" eaLnBrk="0" fontAlgn="base" hangingPunct="0">
        <a:spcBef>
          <a:spcPct val="0"/>
        </a:spcBef>
        <a:spcAft>
          <a:spcPct val="0"/>
        </a:spcAft>
        <a:defRPr sz="3000">
          <a:solidFill>
            <a:srgbClr val="956700"/>
          </a:solidFill>
          <a:latin typeface="Arial" charset="0"/>
          <a:ea typeface="ＭＳ Ｐゴシック" pitchFamily="48" charset="-128"/>
          <a:cs typeface="ＭＳ Ｐゴシック"/>
        </a:defRPr>
      </a:lvl4pPr>
      <a:lvl5pPr algn="l" rtl="0" eaLnBrk="0" fontAlgn="base" hangingPunct="0">
        <a:spcBef>
          <a:spcPct val="0"/>
        </a:spcBef>
        <a:spcAft>
          <a:spcPct val="0"/>
        </a:spcAft>
        <a:defRPr sz="3000">
          <a:solidFill>
            <a:srgbClr val="956700"/>
          </a:solidFill>
          <a:latin typeface="Arial" charset="0"/>
          <a:ea typeface="ＭＳ Ｐゴシック" pitchFamily="48" charset="-128"/>
          <a:cs typeface="ＭＳ Ｐゴシック"/>
        </a:defRPr>
      </a:lvl5pPr>
      <a:lvl6pPr marL="457200" algn="l" rtl="0" fontAlgn="base">
        <a:spcBef>
          <a:spcPct val="0"/>
        </a:spcBef>
        <a:spcAft>
          <a:spcPct val="0"/>
        </a:spcAft>
        <a:defRPr sz="3000">
          <a:solidFill>
            <a:srgbClr val="956700"/>
          </a:solidFill>
          <a:latin typeface="Arial" charset="0"/>
          <a:ea typeface="ＭＳ Ｐゴシック" pitchFamily="48" charset="-128"/>
        </a:defRPr>
      </a:lvl6pPr>
      <a:lvl7pPr marL="914400" algn="l" rtl="0" fontAlgn="base">
        <a:spcBef>
          <a:spcPct val="0"/>
        </a:spcBef>
        <a:spcAft>
          <a:spcPct val="0"/>
        </a:spcAft>
        <a:defRPr sz="3000">
          <a:solidFill>
            <a:srgbClr val="956700"/>
          </a:solidFill>
          <a:latin typeface="Arial" charset="0"/>
          <a:ea typeface="ＭＳ Ｐゴシック" pitchFamily="48" charset="-128"/>
        </a:defRPr>
      </a:lvl7pPr>
      <a:lvl8pPr marL="1371600" algn="l" rtl="0" fontAlgn="base">
        <a:spcBef>
          <a:spcPct val="0"/>
        </a:spcBef>
        <a:spcAft>
          <a:spcPct val="0"/>
        </a:spcAft>
        <a:defRPr sz="3000">
          <a:solidFill>
            <a:srgbClr val="956700"/>
          </a:solidFill>
          <a:latin typeface="Arial" charset="0"/>
          <a:ea typeface="ＭＳ Ｐゴシック" pitchFamily="48" charset="-128"/>
        </a:defRPr>
      </a:lvl8pPr>
      <a:lvl9pPr marL="1828800" algn="l" rtl="0" fontAlgn="base">
        <a:spcBef>
          <a:spcPct val="0"/>
        </a:spcBef>
        <a:spcAft>
          <a:spcPct val="0"/>
        </a:spcAft>
        <a:defRPr sz="3000">
          <a:solidFill>
            <a:srgbClr val="956700"/>
          </a:solidFill>
          <a:latin typeface="Arial" charset="0"/>
          <a:ea typeface="ＭＳ Ｐゴシック" pitchFamily="48" charset="-128"/>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ＭＳ Ｐゴシック"/>
        </a:defRPr>
      </a:lvl1pPr>
      <a:lvl2pPr marL="742950" indent="-285750" algn="l" rtl="0" eaLnBrk="0" fontAlgn="base" hangingPunct="0">
        <a:spcBef>
          <a:spcPct val="20000"/>
        </a:spcBef>
        <a:spcAft>
          <a:spcPct val="0"/>
        </a:spcAft>
        <a:defRPr sz="1600">
          <a:solidFill>
            <a:schemeClr val="tx1"/>
          </a:solidFill>
          <a:latin typeface="+mn-lt"/>
          <a:ea typeface="+mn-ea"/>
          <a:cs typeface="ＭＳ Ｐゴシック"/>
        </a:defRPr>
      </a:lvl2pPr>
      <a:lvl3pPr marL="1143000" indent="-228600" algn="l" rtl="0" eaLnBrk="0" fontAlgn="base" hangingPunct="0">
        <a:spcBef>
          <a:spcPct val="20000"/>
        </a:spcBef>
        <a:spcAft>
          <a:spcPct val="0"/>
        </a:spcAft>
        <a:defRPr sz="1400">
          <a:solidFill>
            <a:schemeClr val="tx1"/>
          </a:solidFill>
          <a:latin typeface="+mn-lt"/>
          <a:ea typeface="+mn-ea"/>
          <a:cs typeface="ＭＳ Ｐゴシック"/>
        </a:defRPr>
      </a:lvl3pPr>
      <a:lvl4pPr marL="1600200" indent="-228600" algn="l" rtl="0" eaLnBrk="0" fontAlgn="base" hangingPunct="0">
        <a:spcBef>
          <a:spcPct val="20000"/>
        </a:spcBef>
        <a:spcAft>
          <a:spcPct val="0"/>
        </a:spcAft>
        <a:defRPr sz="1200">
          <a:solidFill>
            <a:schemeClr val="tx1"/>
          </a:solidFill>
          <a:latin typeface="+mn-lt"/>
          <a:ea typeface="+mn-ea"/>
          <a:cs typeface="ＭＳ Ｐゴシック"/>
        </a:defRPr>
      </a:lvl4pPr>
      <a:lvl5pPr marL="2057400" indent="-228600" algn="l" rtl="0" eaLnBrk="0" fontAlgn="base" hangingPunct="0">
        <a:spcBef>
          <a:spcPct val="20000"/>
        </a:spcBef>
        <a:spcAft>
          <a:spcPct val="0"/>
        </a:spcAft>
        <a:defRPr sz="1000">
          <a:solidFill>
            <a:schemeClr val="tx1"/>
          </a:solidFill>
          <a:latin typeface="+mn-lt"/>
          <a:ea typeface="+mn-ea"/>
          <a:cs typeface="ＭＳ Ｐゴシック"/>
        </a:defRPr>
      </a:lvl5pPr>
      <a:lvl6pPr marL="2514600" indent="-228600" algn="l" rtl="0" fontAlgn="base">
        <a:spcBef>
          <a:spcPct val="20000"/>
        </a:spcBef>
        <a:spcAft>
          <a:spcPct val="0"/>
        </a:spcAft>
        <a:defRPr sz="1000">
          <a:solidFill>
            <a:schemeClr val="tx1"/>
          </a:solidFill>
          <a:latin typeface="+mn-lt"/>
          <a:ea typeface="+mn-ea"/>
        </a:defRPr>
      </a:lvl6pPr>
      <a:lvl7pPr marL="2971800" indent="-228600" algn="l" rtl="0" fontAlgn="base">
        <a:spcBef>
          <a:spcPct val="20000"/>
        </a:spcBef>
        <a:spcAft>
          <a:spcPct val="0"/>
        </a:spcAft>
        <a:defRPr sz="1000">
          <a:solidFill>
            <a:schemeClr val="tx1"/>
          </a:solidFill>
          <a:latin typeface="+mn-lt"/>
          <a:ea typeface="+mn-ea"/>
        </a:defRPr>
      </a:lvl7pPr>
      <a:lvl8pPr marL="3429000" indent="-228600" algn="l" rtl="0" fontAlgn="base">
        <a:spcBef>
          <a:spcPct val="20000"/>
        </a:spcBef>
        <a:spcAft>
          <a:spcPct val="0"/>
        </a:spcAft>
        <a:defRPr sz="1000">
          <a:solidFill>
            <a:schemeClr val="tx1"/>
          </a:solidFill>
          <a:latin typeface="+mn-lt"/>
          <a:ea typeface="+mn-ea"/>
        </a:defRPr>
      </a:lvl8pPr>
      <a:lvl9pPr marL="3886200" indent="-228600" algn="l" rtl="0" fontAlgn="base">
        <a:spcBef>
          <a:spcPct val="20000"/>
        </a:spcBef>
        <a:spcAft>
          <a:spcPct val="0"/>
        </a:spcAft>
        <a:defRPr sz="1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mailto:Monica.Esslin-Peard@liverpool.ac.uk" TargetMode="External"/><Relationship Id="rId7"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mailto:SamuelDLoveless@gmail.com"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mailto:Monica.Esslin-Peard@liverpool.ac.uk"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mailto:SamuelDLoveless@gmail.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827088" y="857250"/>
            <a:ext cx="7954962" cy="1419225"/>
          </a:xfrm>
        </p:spPr>
        <p:txBody>
          <a:bodyPr>
            <a:normAutofit fontScale="90000"/>
          </a:bodyPr>
          <a:lstStyle/>
          <a:p>
            <a:pPr eaLnBrk="1" hangingPunct="1">
              <a:defRPr/>
            </a:pPr>
            <a:r>
              <a:rPr lang="en-GB" sz="3600" b="1" dirty="0"/>
              <a:t>I want to break free: challenging the hegemony of traditional composition through improvisation, performance, collaboration and sound installation.</a:t>
            </a:r>
            <a:endParaRPr lang="en-US" sz="3600" dirty="0">
              <a:cs typeface="+mj-cs"/>
            </a:endParaRPr>
          </a:p>
        </p:txBody>
      </p:sp>
      <p:sp>
        <p:nvSpPr>
          <p:cNvPr id="3075" name="Rectangle 3"/>
          <p:cNvSpPr>
            <a:spLocks noGrp="1" noChangeArrowheads="1"/>
          </p:cNvSpPr>
          <p:nvPr>
            <p:ph type="subTitle" idx="1"/>
          </p:nvPr>
        </p:nvSpPr>
        <p:spPr>
          <a:xfrm>
            <a:off x="5032500" y="2671181"/>
            <a:ext cx="3749550" cy="2684005"/>
          </a:xfrm>
        </p:spPr>
        <p:txBody>
          <a:bodyPr/>
          <a:lstStyle/>
          <a:p>
            <a:pPr eaLnBrk="1" hangingPunct="1"/>
            <a:r>
              <a:rPr lang="en-US" altLang="en-US" sz="1800" dirty="0"/>
              <a:t>Dr. Monica Esslin-Peard</a:t>
            </a:r>
          </a:p>
          <a:p>
            <a:pPr eaLnBrk="1" hangingPunct="1"/>
            <a:r>
              <a:rPr lang="en-US" altLang="en-US" sz="1400" dirty="0"/>
              <a:t>Honorary Fellow</a:t>
            </a:r>
          </a:p>
          <a:p>
            <a:pPr eaLnBrk="1" hangingPunct="1"/>
            <a:r>
              <a:rPr lang="en-US" altLang="en-US" sz="1400" dirty="0"/>
              <a:t>Department of Music</a:t>
            </a:r>
          </a:p>
          <a:p>
            <a:pPr eaLnBrk="1" hangingPunct="1"/>
            <a:endParaRPr lang="en-US" altLang="en-US" sz="1400" dirty="0"/>
          </a:p>
          <a:p>
            <a:pPr eaLnBrk="1" hangingPunct="1"/>
            <a:r>
              <a:rPr lang="en-US" altLang="en-US" sz="1800" dirty="0"/>
              <a:t>Samuel D Loveless</a:t>
            </a:r>
          </a:p>
          <a:p>
            <a:pPr eaLnBrk="1" hangingPunct="1"/>
            <a:r>
              <a:rPr lang="en-US" altLang="en-US" sz="1400" dirty="0"/>
              <a:t>Freelance composer/performer/sound artist</a:t>
            </a:r>
          </a:p>
          <a:p>
            <a:pPr eaLnBrk="1" hangingPunct="1"/>
            <a:endParaRPr lang="en-GB" sz="1400" dirty="0">
              <a:effectLst/>
              <a:latin typeface="Arial" panose="020B0604020202020204" pitchFamily="34" charset="0"/>
              <a:ea typeface="Times New Roman" panose="02020603050405020304" pitchFamily="18" charset="0"/>
            </a:endParaRPr>
          </a:p>
          <a:p>
            <a:pPr eaLnBrk="1" hangingPunct="1"/>
            <a:endParaRPr lang="en-GB" sz="1400" dirty="0">
              <a:effectLst/>
              <a:latin typeface="Arial" panose="020B0604020202020204" pitchFamily="34" charset="0"/>
              <a:ea typeface="Times New Roman" panose="02020603050405020304" pitchFamily="18" charset="0"/>
            </a:endParaRPr>
          </a:p>
          <a:p>
            <a:pPr eaLnBrk="1" hangingPunct="1"/>
            <a:r>
              <a:rPr lang="en-GB" sz="1400" dirty="0">
                <a:effectLst/>
                <a:latin typeface="Arial" panose="020B0604020202020204" pitchFamily="34" charset="0"/>
                <a:ea typeface="Times New Roman" panose="02020603050405020304" pitchFamily="18" charset="0"/>
              </a:rPr>
              <a:t>Innovation in Music Conference ‘23</a:t>
            </a:r>
          </a:p>
          <a:p>
            <a:pPr eaLnBrk="1" hangingPunct="1"/>
            <a:endParaRPr lang="en-GB" altLang="en-US" sz="1400" dirty="0">
              <a:latin typeface="Arial" panose="020B0604020202020204" pitchFamily="34" charset="0"/>
            </a:endParaRPr>
          </a:p>
          <a:p>
            <a:pPr eaLnBrk="1" hangingPunct="1"/>
            <a:r>
              <a:rPr lang="en-GB" altLang="en-US" sz="1400" dirty="0">
                <a:latin typeface="Arial" panose="020B0604020202020204" pitchFamily="34" charset="0"/>
              </a:rPr>
              <a:t>Edinburgh Napier University</a:t>
            </a:r>
          </a:p>
          <a:p>
            <a:pPr eaLnBrk="1" hangingPunct="1"/>
            <a:r>
              <a:rPr lang="en-GB" altLang="en-US" sz="1400" dirty="0">
                <a:latin typeface="Arial" panose="020B0604020202020204" pitchFamily="34" charset="0"/>
              </a:rPr>
              <a:t>1</a:t>
            </a:r>
            <a:r>
              <a:rPr lang="en-GB" altLang="en-US" sz="1400" baseline="30000" dirty="0">
                <a:latin typeface="Arial" panose="020B0604020202020204" pitchFamily="34" charset="0"/>
              </a:rPr>
              <a:t>st</a:t>
            </a:r>
            <a:r>
              <a:rPr lang="en-GB" altLang="en-US" sz="1400" dirty="0">
                <a:latin typeface="Arial" panose="020B0604020202020204" pitchFamily="34" charset="0"/>
              </a:rPr>
              <a:t> July 2023</a:t>
            </a:r>
            <a:endParaRPr lang="en-US" altLang="en-US" sz="1400" dirty="0"/>
          </a:p>
          <a:p>
            <a:pPr eaLnBrk="1" hangingPunct="1"/>
            <a:endParaRPr lang="en-US" altLang="en-US" sz="18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839" y="3191203"/>
            <a:ext cx="3287926" cy="164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9BB6AD7-BD51-49BF-8231-C2F7D3F7CCD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Arial" panose="020B0604020202020204" pitchFamily="34" charset="0"/>
              </a:rPr>
              <a:t>Innovation in Music Conference 2023</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61178-5ED6-4B6C-97B9-AF82CF448805}"/>
              </a:ext>
            </a:extLst>
          </p:cNvPr>
          <p:cNvSpPr>
            <a:spLocks noGrp="1"/>
          </p:cNvSpPr>
          <p:nvPr>
            <p:ph type="title"/>
          </p:nvPr>
        </p:nvSpPr>
        <p:spPr/>
        <p:txBody>
          <a:bodyPr/>
          <a:lstStyle/>
          <a:p>
            <a:r>
              <a:rPr lang="en-GB" dirty="0"/>
              <a:t>Discussion</a:t>
            </a:r>
          </a:p>
        </p:txBody>
      </p:sp>
      <p:sp>
        <p:nvSpPr>
          <p:cNvPr id="3" name="Content Placeholder 2">
            <a:extLst>
              <a:ext uri="{FF2B5EF4-FFF2-40B4-BE49-F238E27FC236}">
                <a16:creationId xmlns:a16="http://schemas.microsoft.com/office/drawing/2014/main" id="{F4FD7B7E-52D1-40C6-A459-21A4463438FA}"/>
              </a:ext>
            </a:extLst>
          </p:cNvPr>
          <p:cNvSpPr>
            <a:spLocks noGrp="1"/>
          </p:cNvSpPr>
          <p:nvPr>
            <p:ph idx="1"/>
          </p:nvPr>
        </p:nvSpPr>
        <p:spPr>
          <a:xfrm>
            <a:off x="688749" y="1469994"/>
            <a:ext cx="2878088" cy="2895110"/>
          </a:xfrm>
        </p:spPr>
        <p:txBody>
          <a:bodyPr/>
          <a:lstStyle/>
          <a:p>
            <a:pPr>
              <a:buAutoNum type="arabicPeriod"/>
            </a:pPr>
            <a:r>
              <a:rPr lang="en-GB" dirty="0"/>
              <a:t>Do you need to be a trained musician?</a:t>
            </a:r>
          </a:p>
          <a:p>
            <a:pPr>
              <a:buAutoNum type="arabicPeriod"/>
            </a:pPr>
            <a:r>
              <a:rPr lang="en-GB" dirty="0"/>
              <a:t>To what extent can you overcome your prejudices if any?</a:t>
            </a:r>
          </a:p>
          <a:p>
            <a:pPr>
              <a:buAutoNum type="arabicPeriod"/>
            </a:pPr>
            <a:r>
              <a:rPr lang="en-GB" dirty="0"/>
              <a:t>What are the pedagogical benefits? (Listening in a new way, exploration, creativity…)</a:t>
            </a:r>
          </a:p>
        </p:txBody>
      </p:sp>
      <p:pic>
        <p:nvPicPr>
          <p:cNvPr id="5" name="Picture 4">
            <a:extLst>
              <a:ext uri="{FF2B5EF4-FFF2-40B4-BE49-F238E27FC236}">
                <a16:creationId xmlns:a16="http://schemas.microsoft.com/office/drawing/2014/main" id="{5E9F5EFF-6967-5272-38DC-FAE2E84442F5}"/>
              </a:ext>
            </a:extLst>
          </p:cNvPr>
          <p:cNvPicPr>
            <a:picLocks noChangeAspect="1"/>
          </p:cNvPicPr>
          <p:nvPr/>
        </p:nvPicPr>
        <p:blipFill rotWithShape="1">
          <a:blip r:embed="rId3">
            <a:extLst>
              <a:ext uri="{28A0092B-C50C-407E-A947-70E740481C1C}">
                <a14:useLocalDpi xmlns:a14="http://schemas.microsoft.com/office/drawing/2010/main" val="0"/>
              </a:ext>
            </a:extLst>
          </a:blip>
          <a:srcRect l="25588" t="10801" r="24801" b="19200"/>
          <a:stretch/>
        </p:blipFill>
        <p:spPr>
          <a:xfrm>
            <a:off x="4139952" y="838200"/>
            <a:ext cx="4536504" cy="3600400"/>
          </a:xfrm>
          <a:prstGeom prst="rect">
            <a:avLst/>
          </a:prstGeom>
        </p:spPr>
      </p:pic>
      <p:sp>
        <p:nvSpPr>
          <p:cNvPr id="4" name="Rectangle: Rounded Corners 3">
            <a:extLst>
              <a:ext uri="{FF2B5EF4-FFF2-40B4-BE49-F238E27FC236}">
                <a16:creationId xmlns:a16="http://schemas.microsoft.com/office/drawing/2014/main" id="{46F5E1C7-CB29-4F87-A590-8726918E5723}"/>
              </a:ext>
            </a:extLst>
          </p:cNvPr>
          <p:cNvSpPr/>
          <p:nvPr/>
        </p:nvSpPr>
        <p:spPr bwMode="auto">
          <a:xfrm>
            <a:off x="4572000" y="4820816"/>
            <a:ext cx="3528392" cy="1656184"/>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Arial" charset="0"/>
                <a:ea typeface="ＭＳ Ｐゴシック" pitchFamily="48" charset="-128"/>
              </a:rPr>
              <a:t>Making sound without the judgement of others enables participants to compose, improvise and perform with a purpose, i.e. to create music.</a:t>
            </a:r>
          </a:p>
        </p:txBody>
      </p:sp>
      <p:pic>
        <p:nvPicPr>
          <p:cNvPr id="6" name="Picture 5" descr="LVP_UNI_LOGO_Pantone1">
            <a:extLst>
              <a:ext uri="{FF2B5EF4-FFF2-40B4-BE49-F238E27FC236}">
                <a16:creationId xmlns:a16="http://schemas.microsoft.com/office/drawing/2014/main" id="{F5CCFB68-2B73-49D6-8F5C-21A327F9C30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6256337"/>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16616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A44FC-A25D-4432-84EE-8C1458BDB6A8}"/>
              </a:ext>
            </a:extLst>
          </p:cNvPr>
          <p:cNvSpPr>
            <a:spLocks noGrp="1"/>
          </p:cNvSpPr>
          <p:nvPr>
            <p:ph type="title"/>
          </p:nvPr>
        </p:nvSpPr>
        <p:spPr/>
        <p:txBody>
          <a:bodyPr/>
          <a:lstStyle/>
          <a:p>
            <a:r>
              <a:rPr lang="en-GB" dirty="0"/>
              <a:t>Implications or why we should break free</a:t>
            </a:r>
          </a:p>
        </p:txBody>
      </p:sp>
      <p:sp>
        <p:nvSpPr>
          <p:cNvPr id="3" name="Content Placeholder 2">
            <a:extLst>
              <a:ext uri="{FF2B5EF4-FFF2-40B4-BE49-F238E27FC236}">
                <a16:creationId xmlns:a16="http://schemas.microsoft.com/office/drawing/2014/main" id="{4849034C-DEC9-4AC9-8D2B-6909C6E9E31E}"/>
              </a:ext>
            </a:extLst>
          </p:cNvPr>
          <p:cNvSpPr>
            <a:spLocks noGrp="1"/>
          </p:cNvSpPr>
          <p:nvPr>
            <p:ph idx="1"/>
          </p:nvPr>
        </p:nvSpPr>
        <p:spPr>
          <a:xfrm>
            <a:off x="685800" y="1371600"/>
            <a:ext cx="7054552" cy="4953000"/>
          </a:xfrm>
        </p:spPr>
        <p:txBody>
          <a:bodyPr/>
          <a:lstStyle/>
          <a:p>
            <a:pPr marL="0" indent="0"/>
            <a:r>
              <a:rPr lang="en-GB" dirty="0"/>
              <a:t>In school music programs today, students may need, desire, and/or benefit from a music education beyond a formal, euro-centric, and/or monocultural experience. Indeed, many likely come to learning with diverse (musical) backgrounds and preferences. Further, music students may find relatable content and processes inviting and enjoyable. (Bennett &amp; </a:t>
            </a:r>
            <a:r>
              <a:rPr lang="en-GB" dirty="0" err="1"/>
              <a:t>Sena</a:t>
            </a:r>
            <a:r>
              <a:rPr lang="en-GB" dirty="0"/>
              <a:t> Moore, 2023)</a:t>
            </a:r>
          </a:p>
          <a:p>
            <a:pPr marL="0" indent="0"/>
            <a:endParaRPr lang="en-GB" sz="1050" dirty="0"/>
          </a:p>
          <a:p>
            <a:pPr marL="0" indent="0"/>
            <a:r>
              <a:rPr lang="en-GB" dirty="0"/>
              <a:t>Our profession requires a cataclysmic shift from dictating curricula and curriculum content from the 1950s— meaningless to the majority of youth for at least the past 40 years. Our teaching institutions isolate themselves from the realities of 21st century music that are founded upon numerous forms of popular music that have been the core of youth music making and music listening for at least the past 80 years. The ongoing endemic apotheosis of Western classical music and “traditional school music” must cease immediately if music educators are to remain relevant. </a:t>
            </a:r>
            <a:br>
              <a:rPr lang="en-GB" dirty="0"/>
            </a:br>
            <a:r>
              <a:rPr lang="en-GB" dirty="0"/>
              <a:t>(</a:t>
            </a:r>
            <a:r>
              <a:rPr lang="en-GB" dirty="0" err="1"/>
              <a:t>Gouzouasis</a:t>
            </a:r>
            <a:r>
              <a:rPr lang="en-GB" dirty="0"/>
              <a:t> and </a:t>
            </a:r>
            <a:r>
              <a:rPr lang="en-GB" dirty="0" err="1"/>
              <a:t>Bakan</a:t>
            </a:r>
            <a:r>
              <a:rPr lang="en-GB" dirty="0"/>
              <a:t>, 2011)</a:t>
            </a:r>
          </a:p>
          <a:p>
            <a:pPr marL="0" indent="0"/>
            <a:endParaRPr lang="en-GB" dirty="0"/>
          </a:p>
        </p:txBody>
      </p:sp>
      <p:pic>
        <p:nvPicPr>
          <p:cNvPr id="6" name="Picture 5" descr="LVP_UNI_LOGO_Pantone1">
            <a:extLst>
              <a:ext uri="{FF2B5EF4-FFF2-40B4-BE49-F238E27FC236}">
                <a16:creationId xmlns:a16="http://schemas.microsoft.com/office/drawing/2014/main" id="{943B83B3-1E40-E3BA-4E34-48EF8C03A5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6256337"/>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3501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399CC-1191-4515-96F8-7A9632FA98BF}"/>
              </a:ext>
            </a:extLst>
          </p:cNvPr>
          <p:cNvSpPr>
            <a:spLocks noGrp="1"/>
          </p:cNvSpPr>
          <p:nvPr>
            <p:ph type="title"/>
          </p:nvPr>
        </p:nvSpPr>
        <p:spPr>
          <a:xfrm>
            <a:off x="677924" y="414351"/>
            <a:ext cx="7772400" cy="914400"/>
          </a:xfrm>
        </p:spPr>
        <p:txBody>
          <a:bodyPr/>
          <a:lstStyle/>
          <a:p>
            <a:r>
              <a:rPr lang="en-GB" dirty="0"/>
              <a:t>Questions: Can we break free?		</a:t>
            </a:r>
          </a:p>
        </p:txBody>
      </p:sp>
      <p:sp>
        <p:nvSpPr>
          <p:cNvPr id="3" name="Content Placeholder 2">
            <a:extLst>
              <a:ext uri="{FF2B5EF4-FFF2-40B4-BE49-F238E27FC236}">
                <a16:creationId xmlns:a16="http://schemas.microsoft.com/office/drawing/2014/main" id="{E3D5A426-F787-4CB7-BD7B-3BA8FCFC5421}"/>
              </a:ext>
            </a:extLst>
          </p:cNvPr>
          <p:cNvSpPr>
            <a:spLocks noGrp="1"/>
          </p:cNvSpPr>
          <p:nvPr>
            <p:ph idx="1"/>
          </p:nvPr>
        </p:nvSpPr>
        <p:spPr>
          <a:xfrm>
            <a:off x="685800" y="1371600"/>
            <a:ext cx="4102224" cy="4953000"/>
          </a:xfrm>
        </p:spPr>
        <p:txBody>
          <a:bodyPr/>
          <a:lstStyle/>
          <a:p>
            <a:r>
              <a:rPr lang="en-GB" dirty="0"/>
              <a:t>Next steps:</a:t>
            </a:r>
          </a:p>
          <a:p>
            <a:r>
              <a:rPr lang="en-GB" dirty="0"/>
              <a:t>More workshops – </a:t>
            </a:r>
          </a:p>
          <a:p>
            <a:r>
              <a:rPr lang="en-GB" dirty="0"/>
              <a:t>a) With neuro-diverse students </a:t>
            </a:r>
            <a:br>
              <a:rPr lang="en-GB" dirty="0"/>
            </a:br>
            <a:r>
              <a:rPr lang="en-GB" dirty="0"/>
              <a:t>in secondary school</a:t>
            </a:r>
          </a:p>
          <a:p>
            <a:r>
              <a:rPr lang="en-GB" dirty="0"/>
              <a:t>b) In conservatoires and </a:t>
            </a:r>
            <a:br>
              <a:rPr lang="en-GB" dirty="0"/>
            </a:br>
            <a:r>
              <a:rPr lang="en-GB" dirty="0"/>
              <a:t>university music </a:t>
            </a:r>
            <a:br>
              <a:rPr lang="en-GB" dirty="0"/>
            </a:br>
            <a:r>
              <a:rPr lang="en-GB" dirty="0"/>
              <a:t>departments</a:t>
            </a:r>
          </a:p>
          <a:p>
            <a:endParaRPr lang="en-GB" dirty="0"/>
          </a:p>
          <a:p>
            <a:r>
              <a:rPr lang="en-GB" dirty="0"/>
              <a:t>Create and sustain a debate</a:t>
            </a:r>
          </a:p>
          <a:p>
            <a:r>
              <a:rPr lang="en-GB" dirty="0"/>
              <a:t>Contact us to get involved.</a:t>
            </a:r>
          </a:p>
          <a:p>
            <a:endParaRPr lang="en-GB" dirty="0"/>
          </a:p>
          <a:p>
            <a:r>
              <a:rPr lang="en-GB" sz="1800" dirty="0">
                <a:solidFill>
                  <a:schemeClr val="accent4"/>
                </a:solidFill>
                <a:hlinkClick r:id="rId3"/>
              </a:rPr>
              <a:t>Monica.Esslin-Peard@liverpool.ac.uk</a:t>
            </a:r>
            <a:endParaRPr lang="en-GB" sz="1800" dirty="0">
              <a:solidFill>
                <a:schemeClr val="accent4"/>
              </a:solidFill>
            </a:endParaRPr>
          </a:p>
          <a:p>
            <a:r>
              <a:rPr lang="en-GB" dirty="0">
                <a:hlinkClick r:id="rId4"/>
              </a:rPr>
              <a:t>SamuelDLoveless@gmail.com</a:t>
            </a:r>
            <a:endParaRPr lang="en-GB" dirty="0"/>
          </a:p>
          <a:p>
            <a:endParaRPr lang="en-GB" dirty="0"/>
          </a:p>
        </p:txBody>
      </p:sp>
      <p:pic>
        <p:nvPicPr>
          <p:cNvPr id="5" name="Picture 4">
            <a:extLst>
              <a:ext uri="{FF2B5EF4-FFF2-40B4-BE49-F238E27FC236}">
                <a16:creationId xmlns:a16="http://schemas.microsoft.com/office/drawing/2014/main" id="{E2E0C2FA-48FD-1C43-BD7E-1231DD682D7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26" t="7160" r="787" b="17241"/>
          <a:stretch/>
        </p:blipFill>
        <p:spPr>
          <a:xfrm>
            <a:off x="3995936" y="1556792"/>
            <a:ext cx="4916658" cy="2448272"/>
          </a:xfrm>
          <a:prstGeom prst="rect">
            <a:avLst/>
          </a:prstGeom>
        </p:spPr>
      </p:pic>
      <p:pic>
        <p:nvPicPr>
          <p:cNvPr id="7" name="Picture 6">
            <a:extLst>
              <a:ext uri="{FF2B5EF4-FFF2-40B4-BE49-F238E27FC236}">
                <a16:creationId xmlns:a16="http://schemas.microsoft.com/office/drawing/2014/main" id="{CFC4AAF4-E140-B167-05D7-C0BB346A488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38" t="3703" r="22175" b="20600"/>
          <a:stretch/>
        </p:blipFill>
        <p:spPr>
          <a:xfrm>
            <a:off x="5004048" y="4070234"/>
            <a:ext cx="3888432" cy="2284883"/>
          </a:xfrm>
          <a:prstGeom prst="rect">
            <a:avLst/>
          </a:prstGeom>
        </p:spPr>
      </p:pic>
      <p:pic>
        <p:nvPicPr>
          <p:cNvPr id="6" name="Picture 5" descr="LVP_UNI_LOGO_Pantone1">
            <a:extLst>
              <a:ext uri="{FF2B5EF4-FFF2-40B4-BE49-F238E27FC236}">
                <a16:creationId xmlns:a16="http://schemas.microsoft.com/office/drawing/2014/main" id="{0AB1B273-0A2C-48A9-A5D7-5EFAAF627C5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5536" y="6256337"/>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6802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95A7D-A676-4E2E-806E-B47393AA58D2}"/>
              </a:ext>
            </a:extLst>
          </p:cNvPr>
          <p:cNvSpPr>
            <a:spLocks noGrp="1"/>
          </p:cNvSpPr>
          <p:nvPr>
            <p:ph type="title"/>
          </p:nvPr>
        </p:nvSpPr>
        <p:spPr/>
        <p:txBody>
          <a:bodyPr/>
          <a:lstStyle/>
          <a:p>
            <a:r>
              <a:rPr lang="en-GB" dirty="0"/>
              <a:t>Questions?</a:t>
            </a:r>
          </a:p>
        </p:txBody>
      </p:sp>
      <p:sp>
        <p:nvSpPr>
          <p:cNvPr id="3" name="Content Placeholder 2">
            <a:extLst>
              <a:ext uri="{FF2B5EF4-FFF2-40B4-BE49-F238E27FC236}">
                <a16:creationId xmlns:a16="http://schemas.microsoft.com/office/drawing/2014/main" id="{D7AB82CE-6130-433D-B361-A3C3DAC4C403}"/>
              </a:ext>
            </a:extLst>
          </p:cNvPr>
          <p:cNvSpPr>
            <a:spLocks noGrp="1"/>
          </p:cNvSpPr>
          <p:nvPr>
            <p:ph idx="1"/>
          </p:nvPr>
        </p:nvSpPr>
        <p:spPr/>
        <p:txBody>
          <a:bodyPr/>
          <a:lstStyle/>
          <a:p>
            <a:r>
              <a:rPr lang="en-GB" dirty="0"/>
              <a:t>Contacts</a:t>
            </a:r>
          </a:p>
          <a:p>
            <a:endParaRPr lang="en-GB" dirty="0"/>
          </a:p>
          <a:p>
            <a:pPr>
              <a:defRPr/>
            </a:pPr>
            <a:r>
              <a:rPr lang="en-GB" sz="1800" dirty="0"/>
              <a:t>Dr Monica Esslin-Peard</a:t>
            </a:r>
          </a:p>
          <a:p>
            <a:pPr>
              <a:defRPr/>
            </a:pPr>
            <a:r>
              <a:rPr lang="en-GB" sz="1800" dirty="0"/>
              <a:t>			Email: </a:t>
            </a:r>
            <a:r>
              <a:rPr lang="en-GB" sz="1800" dirty="0">
                <a:solidFill>
                  <a:schemeClr val="accent4"/>
                </a:solidFill>
                <a:hlinkClick r:id="rId3"/>
              </a:rPr>
              <a:t>Monica.Esslin-Peard@liverpool.ac.uk</a:t>
            </a:r>
            <a:endParaRPr lang="en-GB" sz="1800" dirty="0">
              <a:solidFill>
                <a:schemeClr val="accent4"/>
              </a:solidFill>
            </a:endParaRPr>
          </a:p>
          <a:p>
            <a:pPr>
              <a:defRPr/>
            </a:pPr>
            <a:endParaRPr lang="en-GB" dirty="0">
              <a:solidFill>
                <a:schemeClr val="accent4"/>
              </a:solidFill>
              <a:latin typeface="Times New Roman" panose="02020603050405020304" pitchFamily="18" charset="0"/>
              <a:cs typeface="Times New Roman" panose="02020603050405020304" pitchFamily="18" charset="0"/>
            </a:endParaRPr>
          </a:p>
          <a:p>
            <a:pPr>
              <a:defRPr/>
            </a:pPr>
            <a:r>
              <a:rPr lang="en-GB" dirty="0"/>
              <a:t>Samuel D Loveless</a:t>
            </a:r>
          </a:p>
          <a:p>
            <a:pPr>
              <a:defRPr/>
            </a:pPr>
            <a:r>
              <a:rPr lang="en-GB" dirty="0"/>
              <a:t>			Email: </a:t>
            </a:r>
            <a:r>
              <a:rPr lang="en-GB" dirty="0">
                <a:hlinkClick r:id="rId4"/>
              </a:rPr>
              <a:t>SamuelDLoveless@gmail.com</a:t>
            </a:r>
            <a:endParaRPr lang="en-GB" dirty="0"/>
          </a:p>
          <a:p>
            <a:pPr>
              <a:defRPr/>
            </a:pPr>
            <a:r>
              <a:rPr lang="en-GB" dirty="0"/>
              <a:t>			</a:t>
            </a:r>
          </a:p>
          <a:p>
            <a:pPr>
              <a:defRPr/>
            </a:pPr>
            <a:endParaRPr lang="en-GB" sz="1800" dirty="0">
              <a:latin typeface="Times New Roman" panose="02020603050405020304" pitchFamily="18" charset="0"/>
              <a:cs typeface="Times New Roman" panose="02020603050405020304" pitchFamily="18" charset="0"/>
            </a:endParaRPr>
          </a:p>
          <a:p>
            <a:endParaRPr lang="en-GB" dirty="0"/>
          </a:p>
        </p:txBody>
      </p:sp>
      <p:pic>
        <p:nvPicPr>
          <p:cNvPr id="4" name="Picture 3" descr="LVP_UNI_LOGO_Pantone1">
            <a:extLst>
              <a:ext uri="{FF2B5EF4-FFF2-40B4-BE49-F238E27FC236}">
                <a16:creationId xmlns:a16="http://schemas.microsoft.com/office/drawing/2014/main" id="{138101A7-141B-4A36-A4B6-EF2D411F163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6" y="6256337"/>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795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32A1F-4869-4861-9A53-A3E8B1705AD4}"/>
              </a:ext>
            </a:extLst>
          </p:cNvPr>
          <p:cNvSpPr>
            <a:spLocks noGrp="1"/>
          </p:cNvSpPr>
          <p:nvPr>
            <p:ph type="title"/>
          </p:nvPr>
        </p:nvSpPr>
        <p:spPr/>
        <p:txBody>
          <a:bodyPr/>
          <a:lstStyle/>
          <a:p>
            <a:r>
              <a:rPr lang="en-GB" dirty="0"/>
              <a:t>Agenda</a:t>
            </a:r>
          </a:p>
        </p:txBody>
      </p:sp>
      <p:sp>
        <p:nvSpPr>
          <p:cNvPr id="3" name="Content Placeholder 2">
            <a:extLst>
              <a:ext uri="{FF2B5EF4-FFF2-40B4-BE49-F238E27FC236}">
                <a16:creationId xmlns:a16="http://schemas.microsoft.com/office/drawing/2014/main" id="{7FAACB7D-CF9F-468C-8F0D-B61838EE4B30}"/>
              </a:ext>
            </a:extLst>
          </p:cNvPr>
          <p:cNvSpPr>
            <a:spLocks noGrp="1"/>
          </p:cNvSpPr>
          <p:nvPr>
            <p:ph idx="1"/>
          </p:nvPr>
        </p:nvSpPr>
        <p:spPr>
          <a:xfrm>
            <a:off x="685800" y="1536204"/>
            <a:ext cx="3382144" cy="3785592"/>
          </a:xfrm>
        </p:spPr>
        <p:txBody>
          <a:bodyPr/>
          <a:lstStyle/>
          <a:p>
            <a:pPr marL="0" indent="0"/>
            <a:r>
              <a:rPr lang="en-GB" dirty="0"/>
              <a:t>Context</a:t>
            </a:r>
          </a:p>
          <a:p>
            <a:pPr marL="0" indent="0"/>
            <a:endParaRPr lang="en-GB" dirty="0"/>
          </a:p>
          <a:p>
            <a:pPr marL="0" indent="0"/>
            <a:r>
              <a:rPr lang="en-GB" dirty="0"/>
              <a:t>Why this study?</a:t>
            </a:r>
          </a:p>
          <a:p>
            <a:pPr marL="0" indent="0"/>
            <a:endParaRPr lang="en-GB" dirty="0"/>
          </a:p>
          <a:p>
            <a:pPr marL="0" indent="0"/>
            <a:r>
              <a:rPr lang="en-GB" dirty="0"/>
              <a:t>Findings from our five sound installation workshops</a:t>
            </a:r>
          </a:p>
          <a:p>
            <a:pPr marL="0" indent="0"/>
            <a:endParaRPr lang="en-GB" dirty="0"/>
          </a:p>
          <a:p>
            <a:pPr marL="0" indent="0"/>
            <a:r>
              <a:rPr lang="en-GB" dirty="0"/>
              <a:t>Discussion and implications for music education in schools and HE and making music in the community</a:t>
            </a:r>
          </a:p>
          <a:p>
            <a:pPr marL="0" indent="0"/>
            <a:endParaRPr lang="en-GB" dirty="0"/>
          </a:p>
          <a:p>
            <a:pPr marL="0" indent="0"/>
            <a:r>
              <a:rPr lang="en-GB" dirty="0"/>
              <a:t>Can we break free?</a:t>
            </a:r>
          </a:p>
          <a:p>
            <a:pPr marL="0" indent="0"/>
            <a:endParaRPr lang="en-GB" dirty="0"/>
          </a:p>
          <a:p>
            <a:pPr marL="0" indent="0"/>
            <a:endParaRPr lang="en-GB" dirty="0"/>
          </a:p>
          <a:p>
            <a:pPr marL="0" indent="0"/>
            <a:endParaRPr lang="en-GB" dirty="0"/>
          </a:p>
        </p:txBody>
      </p:sp>
      <p:pic>
        <p:nvPicPr>
          <p:cNvPr id="4" name="Picture 3" descr="LVP_UNI_LOGO_Pantone1">
            <a:extLst>
              <a:ext uri="{FF2B5EF4-FFF2-40B4-BE49-F238E27FC236}">
                <a16:creationId xmlns:a16="http://schemas.microsoft.com/office/drawing/2014/main" id="{C7E1FAA1-B10D-4682-A97E-B930C4A0F8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632E2A19-21F4-460F-9B12-F4D5427DD9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641" b="5900"/>
          <a:stretch/>
        </p:blipFill>
        <p:spPr>
          <a:xfrm>
            <a:off x="4283967" y="3789040"/>
            <a:ext cx="4636395" cy="2592288"/>
          </a:xfrm>
          <a:prstGeom prst="rect">
            <a:avLst/>
          </a:prstGeom>
        </p:spPr>
      </p:pic>
      <p:pic>
        <p:nvPicPr>
          <p:cNvPr id="6" name="Picture 5">
            <a:extLst>
              <a:ext uri="{FF2B5EF4-FFF2-40B4-BE49-F238E27FC236}">
                <a16:creationId xmlns:a16="http://schemas.microsoft.com/office/drawing/2014/main" id="{2A807D2C-9C76-4115-C5D5-EDDB641ECFC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24" t="18778" r="15001" b="15000"/>
          <a:stretch/>
        </p:blipFill>
        <p:spPr>
          <a:xfrm>
            <a:off x="4283967" y="838200"/>
            <a:ext cx="4636395" cy="2795689"/>
          </a:xfrm>
          <a:prstGeom prst="rect">
            <a:avLst/>
          </a:prstGeom>
        </p:spPr>
      </p:pic>
    </p:spTree>
    <p:extLst>
      <p:ext uri="{BB962C8B-B14F-4D97-AF65-F5344CB8AC3E}">
        <p14:creationId xmlns:p14="http://schemas.microsoft.com/office/powerpoint/2010/main" val="22097188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7A76-B2B4-44E0-9B4A-382C034BF1E8}"/>
              </a:ext>
            </a:extLst>
          </p:cNvPr>
          <p:cNvSpPr>
            <a:spLocks noGrp="1"/>
          </p:cNvSpPr>
          <p:nvPr>
            <p:ph type="title"/>
          </p:nvPr>
        </p:nvSpPr>
        <p:spPr/>
        <p:txBody>
          <a:bodyPr/>
          <a:lstStyle/>
          <a:p>
            <a:r>
              <a:rPr lang="en-GB" dirty="0"/>
              <a:t>Context</a:t>
            </a:r>
          </a:p>
        </p:txBody>
      </p:sp>
      <p:sp>
        <p:nvSpPr>
          <p:cNvPr id="3" name="Content Placeholder 2">
            <a:extLst>
              <a:ext uri="{FF2B5EF4-FFF2-40B4-BE49-F238E27FC236}">
                <a16:creationId xmlns:a16="http://schemas.microsoft.com/office/drawing/2014/main" id="{5F6CF85E-32FC-4B21-8700-A3EDD1172EB3}"/>
              </a:ext>
            </a:extLst>
          </p:cNvPr>
          <p:cNvSpPr>
            <a:spLocks noGrp="1"/>
          </p:cNvSpPr>
          <p:nvPr>
            <p:ph idx="1"/>
          </p:nvPr>
        </p:nvSpPr>
        <p:spPr>
          <a:xfrm>
            <a:off x="685800" y="1371600"/>
            <a:ext cx="8134672" cy="4649688"/>
          </a:xfrm>
        </p:spPr>
        <p:txBody>
          <a:bodyPr/>
          <a:lstStyle/>
          <a:p>
            <a:pPr marL="0" indent="0"/>
            <a:r>
              <a:rPr lang="en-GB" dirty="0"/>
              <a:t>Decline in Music in secondary schools – 50% have no music</a:t>
            </a:r>
          </a:p>
          <a:p>
            <a:pPr marL="0" indent="0"/>
            <a:r>
              <a:rPr lang="en-GB" dirty="0"/>
              <a:t>Decline in uptake of GCSE and A Level music</a:t>
            </a:r>
          </a:p>
          <a:p>
            <a:pPr marL="0" indent="0"/>
            <a:r>
              <a:rPr lang="en-GB" dirty="0"/>
              <a:t>So we consider Sound Installation:</a:t>
            </a:r>
          </a:p>
          <a:p>
            <a:pPr marL="0" indent="0"/>
            <a:endParaRPr lang="en-GB" dirty="0"/>
          </a:p>
        </p:txBody>
      </p:sp>
      <p:pic>
        <p:nvPicPr>
          <p:cNvPr id="4" name="Picture 3" descr="LVP_UNI_LOGO_Pantone1">
            <a:extLst>
              <a:ext uri="{FF2B5EF4-FFF2-40B4-BE49-F238E27FC236}">
                <a16:creationId xmlns:a16="http://schemas.microsoft.com/office/drawing/2014/main" id="{498C184A-FE95-45B5-96F8-E3B48C822A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7B7DD7B-B54E-4A17-ADBB-FAF5CED047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0914" b="23936"/>
          <a:stretch/>
        </p:blipFill>
        <p:spPr>
          <a:xfrm rot="10800000">
            <a:off x="845372" y="3696443"/>
            <a:ext cx="7327028" cy="2433069"/>
          </a:xfrm>
          <a:prstGeom prst="rect">
            <a:avLst/>
          </a:prstGeom>
        </p:spPr>
      </p:pic>
      <p:sp>
        <p:nvSpPr>
          <p:cNvPr id="11" name="Rectangle 10">
            <a:extLst>
              <a:ext uri="{FF2B5EF4-FFF2-40B4-BE49-F238E27FC236}">
                <a16:creationId xmlns:a16="http://schemas.microsoft.com/office/drawing/2014/main" id="{2554A441-300B-4067-AE6F-272E9E453F0E}"/>
              </a:ext>
            </a:extLst>
          </p:cNvPr>
          <p:cNvSpPr/>
          <p:nvPr/>
        </p:nvSpPr>
        <p:spPr bwMode="auto">
          <a:xfrm>
            <a:off x="827584" y="2420888"/>
            <a:ext cx="7327028" cy="116733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GB" sz="1800" kern="100" dirty="0">
                <a:effectLst/>
                <a:ea typeface="Calibri" panose="020F0502020204030204" pitchFamily="34" charset="0"/>
                <a:cs typeface="Times New Roman" panose="02020603050405020304" pitchFamily="18" charset="0"/>
              </a:rPr>
              <a:t>‘a performative act which may encompass physical movement, creating sounds with objects, singing and creating sounds with musical instruments and objects focussing on the active involvement of participants, irrespective of their musical backgrounds or abilities’. </a:t>
            </a:r>
          </a:p>
          <a:p>
            <a:pPr marL="0" marR="0" indent="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ea typeface="ＭＳ Ｐゴシック" pitchFamily="48" charset="-128"/>
            </a:endParaRPr>
          </a:p>
        </p:txBody>
      </p:sp>
    </p:spTree>
    <p:extLst>
      <p:ext uri="{BB962C8B-B14F-4D97-AF65-F5344CB8AC3E}">
        <p14:creationId xmlns:p14="http://schemas.microsoft.com/office/powerpoint/2010/main" val="3039959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B7A76-B2B4-44E0-9B4A-382C034BF1E8}"/>
              </a:ext>
            </a:extLst>
          </p:cNvPr>
          <p:cNvSpPr>
            <a:spLocks noGrp="1"/>
          </p:cNvSpPr>
          <p:nvPr>
            <p:ph type="title"/>
          </p:nvPr>
        </p:nvSpPr>
        <p:spPr/>
        <p:txBody>
          <a:bodyPr/>
          <a:lstStyle/>
          <a:p>
            <a:r>
              <a:rPr lang="en-GB" dirty="0"/>
              <a:t>Why this study?</a:t>
            </a:r>
          </a:p>
        </p:txBody>
      </p:sp>
      <p:sp>
        <p:nvSpPr>
          <p:cNvPr id="3" name="Content Placeholder 2">
            <a:extLst>
              <a:ext uri="{FF2B5EF4-FFF2-40B4-BE49-F238E27FC236}">
                <a16:creationId xmlns:a16="http://schemas.microsoft.com/office/drawing/2014/main" id="{5F6CF85E-32FC-4B21-8700-A3EDD1172EB3}"/>
              </a:ext>
            </a:extLst>
          </p:cNvPr>
          <p:cNvSpPr>
            <a:spLocks noGrp="1"/>
          </p:cNvSpPr>
          <p:nvPr>
            <p:ph idx="1"/>
          </p:nvPr>
        </p:nvSpPr>
        <p:spPr>
          <a:xfrm>
            <a:off x="685800" y="1371600"/>
            <a:ext cx="3742184" cy="4649688"/>
          </a:xfrm>
        </p:spPr>
        <p:txBody>
          <a:bodyPr/>
          <a:lstStyle/>
          <a:p>
            <a:pPr marL="0" indent="0"/>
            <a:r>
              <a:rPr lang="en-GB" b="1" dirty="0"/>
              <a:t>Research Questions</a:t>
            </a:r>
          </a:p>
          <a:p>
            <a:pPr marL="342900" lvl="0" indent="-342900">
              <a:lnSpc>
                <a:spcPct val="107000"/>
              </a:lnSpc>
              <a:buFont typeface="Symbol" panose="05050102010706020507" pitchFamily="18" charset="2"/>
              <a:buChar char=""/>
            </a:pPr>
            <a:r>
              <a:rPr lang="en-GB" sz="1800" kern="100" dirty="0">
                <a:effectLst/>
                <a:ea typeface="Calibri" panose="020F0502020204030204" pitchFamily="34" charset="0"/>
                <a:cs typeface="Times New Roman" panose="02020603050405020304" pitchFamily="18" charset="0"/>
              </a:rPr>
              <a:t>How do musicians participate in four different scenarios in a sound installation?</a:t>
            </a:r>
          </a:p>
          <a:p>
            <a:pPr marL="342900" lvl="0" indent="-342900">
              <a:lnSpc>
                <a:spcPct val="107000"/>
              </a:lnSpc>
              <a:buFont typeface="Symbol" panose="05050102010706020507" pitchFamily="18" charset="2"/>
              <a:buChar char=""/>
            </a:pPr>
            <a:r>
              <a:rPr lang="en-GB" sz="1800" kern="100" dirty="0">
                <a:effectLst/>
                <a:ea typeface="Calibri" panose="020F0502020204030204" pitchFamily="34" charset="0"/>
                <a:cs typeface="Times New Roman" panose="02020603050405020304" pitchFamily="18" charset="0"/>
              </a:rPr>
              <a:t>What implications does an approach based on sound installation have for pedagogy?</a:t>
            </a:r>
          </a:p>
          <a:p>
            <a:pPr marL="342900" lvl="0" indent="-342900">
              <a:lnSpc>
                <a:spcPct val="107000"/>
              </a:lnSpc>
              <a:spcAft>
                <a:spcPts val="800"/>
              </a:spcAft>
              <a:buFont typeface="Symbol" panose="05050102010706020507" pitchFamily="18" charset="2"/>
              <a:buChar char=""/>
            </a:pPr>
            <a:r>
              <a:rPr lang="en-GB" sz="1800" kern="100" dirty="0">
                <a:effectLst/>
                <a:ea typeface="Calibri" panose="020F0502020204030204" pitchFamily="34" charset="0"/>
                <a:cs typeface="Times New Roman" panose="02020603050405020304" pitchFamily="18" charset="0"/>
              </a:rPr>
              <a:t>How does an inclusive, participatory workshop foster skills development in composition, improvisation and performance?</a:t>
            </a:r>
          </a:p>
          <a:p>
            <a:pPr marL="0" indent="0"/>
            <a:r>
              <a:rPr lang="en-GB" dirty="0"/>
              <a:t>5 groups in the UK and Sweden</a:t>
            </a:r>
          </a:p>
          <a:p>
            <a:pPr marL="0" indent="0"/>
            <a:r>
              <a:rPr lang="en-GB" dirty="0"/>
              <a:t>n=77, 33 adults, 44 young people</a:t>
            </a:r>
          </a:p>
          <a:p>
            <a:pPr marL="0" indent="0"/>
            <a:endParaRPr lang="en-GB" dirty="0"/>
          </a:p>
        </p:txBody>
      </p:sp>
      <p:pic>
        <p:nvPicPr>
          <p:cNvPr id="4" name="Picture 3" descr="LVP_UNI_LOGO_Pantone1">
            <a:extLst>
              <a:ext uri="{FF2B5EF4-FFF2-40B4-BE49-F238E27FC236}">
                <a16:creationId xmlns:a16="http://schemas.microsoft.com/office/drawing/2014/main" id="{498C184A-FE95-45B5-96F8-E3B48C822A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0C1C2DCF-0D45-A9CE-560A-EF0D78CA0E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3250" r="7500" b="21651"/>
          <a:stretch/>
        </p:blipFill>
        <p:spPr>
          <a:xfrm rot="10800000">
            <a:off x="4572000" y="1155566"/>
            <a:ext cx="4365523" cy="2304256"/>
          </a:xfrm>
          <a:prstGeom prst="rect">
            <a:avLst/>
          </a:prstGeom>
        </p:spPr>
      </p:pic>
      <p:pic>
        <p:nvPicPr>
          <p:cNvPr id="10" name="Picture 9">
            <a:extLst>
              <a:ext uri="{FF2B5EF4-FFF2-40B4-BE49-F238E27FC236}">
                <a16:creationId xmlns:a16="http://schemas.microsoft.com/office/drawing/2014/main" id="{C3BB48E2-A1F6-474F-766B-A5E752766E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39" t="3800" r="2258" b="15000"/>
          <a:stretch/>
        </p:blipFill>
        <p:spPr>
          <a:xfrm>
            <a:off x="4572000" y="3738482"/>
            <a:ext cx="4365523" cy="2116608"/>
          </a:xfrm>
          <a:prstGeom prst="rect">
            <a:avLst/>
          </a:prstGeom>
        </p:spPr>
      </p:pic>
    </p:spTree>
    <p:extLst>
      <p:ext uri="{BB962C8B-B14F-4D97-AF65-F5344CB8AC3E}">
        <p14:creationId xmlns:p14="http://schemas.microsoft.com/office/powerpoint/2010/main" val="35334652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75C2-6A75-44FA-A0FC-1BD33C8A8851}"/>
              </a:ext>
            </a:extLst>
          </p:cNvPr>
          <p:cNvSpPr>
            <a:spLocks noGrp="1"/>
          </p:cNvSpPr>
          <p:nvPr>
            <p:ph type="title"/>
          </p:nvPr>
        </p:nvSpPr>
        <p:spPr/>
        <p:txBody>
          <a:bodyPr/>
          <a:lstStyle/>
          <a:p>
            <a:r>
              <a:rPr lang="en-GB" dirty="0"/>
              <a:t>Findings 1 – joy in experimentation</a:t>
            </a:r>
          </a:p>
        </p:txBody>
      </p:sp>
      <p:sp>
        <p:nvSpPr>
          <p:cNvPr id="3" name="Content Placeholder 2">
            <a:extLst>
              <a:ext uri="{FF2B5EF4-FFF2-40B4-BE49-F238E27FC236}">
                <a16:creationId xmlns:a16="http://schemas.microsoft.com/office/drawing/2014/main" id="{87A3F662-FC21-4E3A-8496-542EE34B5EBA}"/>
              </a:ext>
            </a:extLst>
          </p:cNvPr>
          <p:cNvSpPr>
            <a:spLocks noGrp="1"/>
          </p:cNvSpPr>
          <p:nvPr>
            <p:ph idx="1"/>
          </p:nvPr>
        </p:nvSpPr>
        <p:spPr>
          <a:xfrm>
            <a:off x="685800" y="1371600"/>
            <a:ext cx="3598168" cy="4505672"/>
          </a:xfrm>
        </p:spPr>
        <p:txBody>
          <a:bodyPr/>
          <a:lstStyle/>
          <a:p>
            <a:pPr marL="0" indent="0"/>
            <a:r>
              <a:rPr lang="en-GB" dirty="0"/>
              <a:t>Questionnaire Q1/Q3:</a:t>
            </a:r>
          </a:p>
          <a:p>
            <a:pPr marL="0" indent="0"/>
            <a:endParaRPr lang="en-GB" dirty="0"/>
          </a:p>
          <a:p>
            <a:pPr marL="0" indent="0"/>
            <a:r>
              <a:rPr lang="en-GB" dirty="0"/>
              <a:t>All participants were positive about their experiences. </a:t>
            </a:r>
          </a:p>
        </p:txBody>
      </p:sp>
      <p:pic>
        <p:nvPicPr>
          <p:cNvPr id="5" name="Picture 4" descr="LVP_UNI_LOGO_Pantone1">
            <a:extLst>
              <a:ext uri="{FF2B5EF4-FFF2-40B4-BE49-F238E27FC236}">
                <a16:creationId xmlns:a16="http://schemas.microsoft.com/office/drawing/2014/main" id="{33E0848D-3F75-4254-B1A1-B79F41ED4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440C0DF-C11C-2E78-BA2F-D33CE1230F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051" t="6601" r="17713" b="15001"/>
          <a:stretch/>
        </p:blipFill>
        <p:spPr>
          <a:xfrm>
            <a:off x="4973879" y="3690392"/>
            <a:ext cx="3946296" cy="2376264"/>
          </a:xfrm>
          <a:prstGeom prst="rect">
            <a:avLst/>
          </a:prstGeom>
        </p:spPr>
      </p:pic>
      <p:pic>
        <p:nvPicPr>
          <p:cNvPr id="10" name="Picture 9">
            <a:extLst>
              <a:ext uri="{FF2B5EF4-FFF2-40B4-BE49-F238E27FC236}">
                <a16:creationId xmlns:a16="http://schemas.microsoft.com/office/drawing/2014/main" id="{C0FEECB8-BF9A-F11D-BA08-4198E39B812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63" t="12201" r="1963" b="15001"/>
          <a:stretch/>
        </p:blipFill>
        <p:spPr>
          <a:xfrm>
            <a:off x="4499992" y="1484784"/>
            <a:ext cx="4420183" cy="2016224"/>
          </a:xfrm>
          <a:prstGeom prst="rect">
            <a:avLst/>
          </a:prstGeom>
        </p:spPr>
      </p:pic>
      <p:graphicFrame>
        <p:nvGraphicFramePr>
          <p:cNvPr id="13" name="Chart 12">
            <a:extLst>
              <a:ext uri="{FF2B5EF4-FFF2-40B4-BE49-F238E27FC236}">
                <a16:creationId xmlns:a16="http://schemas.microsoft.com/office/drawing/2014/main" id="{5D56AB63-7565-412B-9E1E-D7E5FE2F9D92}"/>
              </a:ext>
            </a:extLst>
          </p:cNvPr>
          <p:cNvGraphicFramePr>
            <a:graphicFrameLocks/>
          </p:cNvGraphicFramePr>
          <p:nvPr>
            <p:extLst>
              <p:ext uri="{D42A27DB-BD31-4B8C-83A1-F6EECF244321}">
                <p14:modId xmlns:p14="http://schemas.microsoft.com/office/powerpoint/2010/main" val="2650680894"/>
              </p:ext>
            </p:extLst>
          </p:nvPr>
        </p:nvGraphicFramePr>
        <p:xfrm>
          <a:off x="293867" y="3422104"/>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852730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75C2-6A75-44FA-A0FC-1BD33C8A8851}"/>
              </a:ext>
            </a:extLst>
          </p:cNvPr>
          <p:cNvSpPr>
            <a:spLocks noGrp="1"/>
          </p:cNvSpPr>
          <p:nvPr>
            <p:ph type="title"/>
          </p:nvPr>
        </p:nvSpPr>
        <p:spPr/>
        <p:txBody>
          <a:bodyPr/>
          <a:lstStyle/>
          <a:p>
            <a:r>
              <a:rPr lang="en-GB" dirty="0"/>
              <a:t>Findings 2 – an understanding/enjoyment away from definitions of ‘making music’</a:t>
            </a:r>
          </a:p>
        </p:txBody>
      </p:sp>
      <p:sp>
        <p:nvSpPr>
          <p:cNvPr id="3" name="Content Placeholder 2">
            <a:extLst>
              <a:ext uri="{FF2B5EF4-FFF2-40B4-BE49-F238E27FC236}">
                <a16:creationId xmlns:a16="http://schemas.microsoft.com/office/drawing/2014/main" id="{87A3F662-FC21-4E3A-8496-542EE34B5EBA}"/>
              </a:ext>
            </a:extLst>
          </p:cNvPr>
          <p:cNvSpPr>
            <a:spLocks noGrp="1"/>
          </p:cNvSpPr>
          <p:nvPr>
            <p:ph idx="1"/>
          </p:nvPr>
        </p:nvSpPr>
        <p:spPr>
          <a:xfrm>
            <a:off x="5004048" y="1665434"/>
            <a:ext cx="3600400" cy="3869181"/>
          </a:xfrm>
        </p:spPr>
        <p:txBody>
          <a:bodyPr/>
          <a:lstStyle/>
          <a:p>
            <a:pPr marL="0" indent="0"/>
            <a:r>
              <a:rPr lang="en-GB" dirty="0">
                <a:effectLst/>
                <a:ea typeface="Calibri" panose="020F0502020204030204" pitchFamily="34" charset="0"/>
              </a:rPr>
              <a:t>‘Sound is just a part of everyday life. It is there. It doesn’t require a musical structure’ </a:t>
            </a:r>
            <a:br>
              <a:rPr lang="en-GB" dirty="0">
                <a:effectLst/>
                <a:ea typeface="Calibri" panose="020F0502020204030204" pitchFamily="34" charset="0"/>
              </a:rPr>
            </a:br>
            <a:r>
              <a:rPr lang="en-GB" dirty="0">
                <a:effectLst/>
                <a:ea typeface="Calibri" panose="020F0502020204030204" pitchFamily="34" charset="0"/>
              </a:rPr>
              <a:t>(Strachan, 2017, p. 88)</a:t>
            </a:r>
          </a:p>
          <a:p>
            <a:pPr marL="0" indent="0"/>
            <a:endParaRPr lang="en-GB" dirty="0"/>
          </a:p>
          <a:p>
            <a:pPr marL="0" indent="0"/>
            <a:r>
              <a:rPr lang="en-GB" dirty="0"/>
              <a:t>There was a clear shift in the understanding of what the group could achieve, seeing an increase in enjoyment and engagement as a result, regardless of participants’ prior conceptions of making</a:t>
            </a:r>
          </a:p>
          <a:p>
            <a:pPr marL="0" indent="0"/>
            <a:r>
              <a:rPr lang="en-GB" dirty="0"/>
              <a:t>Music, (Participant)</a:t>
            </a:r>
          </a:p>
          <a:p>
            <a:pPr marL="0" indent="0"/>
            <a:r>
              <a:rPr lang="en-GB" dirty="0"/>
              <a:t> </a:t>
            </a:r>
          </a:p>
          <a:p>
            <a:pPr marL="0" indent="0"/>
            <a:endParaRPr lang="en-GB" dirty="0"/>
          </a:p>
        </p:txBody>
      </p:sp>
      <p:pic>
        <p:nvPicPr>
          <p:cNvPr id="5" name="Picture 4" descr="LVP_UNI_LOGO_Pantone1">
            <a:extLst>
              <a:ext uri="{FF2B5EF4-FFF2-40B4-BE49-F238E27FC236}">
                <a16:creationId xmlns:a16="http://schemas.microsoft.com/office/drawing/2014/main" id="{33E0848D-3F75-4254-B1A1-B79F41ED4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DE614D9-DC15-3767-49C5-5E00DB69B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89" t="12201" r="13901" b="17800"/>
          <a:stretch/>
        </p:blipFill>
        <p:spPr>
          <a:xfrm rot="5400000">
            <a:off x="323159" y="1799825"/>
            <a:ext cx="4609250" cy="3600400"/>
          </a:xfrm>
          <a:prstGeom prst="rect">
            <a:avLst/>
          </a:prstGeom>
        </p:spPr>
      </p:pic>
    </p:spTree>
    <p:extLst>
      <p:ext uri="{BB962C8B-B14F-4D97-AF65-F5344CB8AC3E}">
        <p14:creationId xmlns:p14="http://schemas.microsoft.com/office/powerpoint/2010/main" val="40224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75C2-6A75-44FA-A0FC-1BD33C8A8851}"/>
              </a:ext>
            </a:extLst>
          </p:cNvPr>
          <p:cNvSpPr>
            <a:spLocks noGrp="1"/>
          </p:cNvSpPr>
          <p:nvPr>
            <p:ph type="title"/>
          </p:nvPr>
        </p:nvSpPr>
        <p:spPr/>
        <p:txBody>
          <a:bodyPr/>
          <a:lstStyle/>
          <a:p>
            <a:r>
              <a:rPr lang="en-GB" dirty="0"/>
              <a:t>Findings 3 – musical experience is not essential</a:t>
            </a:r>
          </a:p>
        </p:txBody>
      </p:sp>
      <p:sp>
        <p:nvSpPr>
          <p:cNvPr id="3" name="Content Placeholder 2">
            <a:extLst>
              <a:ext uri="{FF2B5EF4-FFF2-40B4-BE49-F238E27FC236}">
                <a16:creationId xmlns:a16="http://schemas.microsoft.com/office/drawing/2014/main" id="{87A3F662-FC21-4E3A-8496-542EE34B5EBA}"/>
              </a:ext>
            </a:extLst>
          </p:cNvPr>
          <p:cNvSpPr>
            <a:spLocks noGrp="1"/>
          </p:cNvSpPr>
          <p:nvPr>
            <p:ph idx="1"/>
          </p:nvPr>
        </p:nvSpPr>
        <p:spPr>
          <a:xfrm>
            <a:off x="709463" y="1556792"/>
            <a:ext cx="2230016" cy="4145632"/>
          </a:xfrm>
        </p:spPr>
        <p:txBody>
          <a:bodyPr/>
          <a:lstStyle/>
          <a:p>
            <a:pPr marL="0" indent="0"/>
            <a:r>
              <a:rPr lang="en-GB" dirty="0"/>
              <a:t>The participants got out of the workshop what they put into it. </a:t>
            </a:r>
          </a:p>
          <a:p>
            <a:pPr marL="0" indent="0"/>
            <a:endParaRPr lang="en-GB" dirty="0"/>
          </a:p>
          <a:p>
            <a:pPr marL="0" indent="0"/>
            <a:r>
              <a:rPr lang="en-GB" dirty="0"/>
              <a:t>Musical experience was helpful, but not essential. </a:t>
            </a:r>
          </a:p>
          <a:p>
            <a:pPr marL="0" indent="0"/>
            <a:endParaRPr lang="en-GB" dirty="0"/>
          </a:p>
          <a:p>
            <a:pPr marL="0" indent="0"/>
            <a:r>
              <a:rPr lang="en-GB" dirty="0"/>
              <a:t>Swedish UG and PG music students added dance elements to ‘Bloom’.</a:t>
            </a:r>
          </a:p>
          <a:p>
            <a:pPr marL="0" indent="0"/>
            <a:endParaRPr lang="en-GB" dirty="0"/>
          </a:p>
          <a:p>
            <a:pPr marL="0" indent="0"/>
            <a:endParaRPr lang="en-GB" dirty="0"/>
          </a:p>
          <a:p>
            <a:pPr marL="0" indent="0"/>
            <a:endParaRPr lang="en-GB" dirty="0"/>
          </a:p>
        </p:txBody>
      </p:sp>
      <p:pic>
        <p:nvPicPr>
          <p:cNvPr id="5" name="Picture 4" descr="LVP_UNI_LOGO_Pantone1">
            <a:extLst>
              <a:ext uri="{FF2B5EF4-FFF2-40B4-BE49-F238E27FC236}">
                <a16:creationId xmlns:a16="http://schemas.microsoft.com/office/drawing/2014/main" id="{33E0848D-3F75-4254-B1A1-B79F41ED4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67EC08B-2018-C479-E5B7-3E9E0247DE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63" t="3703" r="2750" b="15000"/>
          <a:stretch/>
        </p:blipFill>
        <p:spPr>
          <a:xfrm>
            <a:off x="3131840" y="1587616"/>
            <a:ext cx="5712078" cy="2741291"/>
          </a:xfrm>
          <a:prstGeom prst="rect">
            <a:avLst/>
          </a:prstGeom>
        </p:spPr>
      </p:pic>
      <p:sp>
        <p:nvSpPr>
          <p:cNvPr id="7" name="Rectangle: Rounded Corners 6">
            <a:extLst>
              <a:ext uri="{FF2B5EF4-FFF2-40B4-BE49-F238E27FC236}">
                <a16:creationId xmlns:a16="http://schemas.microsoft.com/office/drawing/2014/main" id="{445C6D56-84A6-531C-BD3A-189389BD68A5}"/>
              </a:ext>
            </a:extLst>
          </p:cNvPr>
          <p:cNvSpPr/>
          <p:nvPr/>
        </p:nvSpPr>
        <p:spPr bwMode="auto">
          <a:xfrm>
            <a:off x="3100029" y="4797152"/>
            <a:ext cx="5688632" cy="1208548"/>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n-lt"/>
                <a:ea typeface="ＭＳ Ｐゴシック" pitchFamily="48" charset="-128"/>
              </a:rPr>
              <a:t>Amateur singers were most comfortable singing ‘Somewhere’,</a:t>
            </a:r>
            <a:r>
              <a:rPr lang="en-GB" dirty="0">
                <a:latin typeface="+mn-lt"/>
                <a:ea typeface="ＭＳ Ｐゴシック" pitchFamily="48" charset="-128"/>
              </a:rPr>
              <a:t> </a:t>
            </a:r>
            <a:r>
              <a:rPr lang="en-GB" sz="1800" dirty="0">
                <a:latin typeface="+mn-lt"/>
                <a:ea typeface="ＭＳ Ｐゴシック" pitchFamily="48" charset="-128"/>
              </a:rPr>
              <a:t>and decided they would not move around like other groups.</a:t>
            </a:r>
            <a:endParaRPr kumimoji="0" lang="en-GB" sz="2400" b="0" i="0" u="none" strike="noStrike" cap="none" normalizeH="0" baseline="0" dirty="0">
              <a:ln>
                <a:noFill/>
              </a:ln>
              <a:solidFill>
                <a:schemeClr val="tx1"/>
              </a:solidFill>
              <a:effectLst/>
              <a:latin typeface="+mn-lt"/>
              <a:ea typeface="ＭＳ Ｐゴシック" pitchFamily="48" charset="-128"/>
            </a:endParaRPr>
          </a:p>
        </p:txBody>
      </p:sp>
    </p:spTree>
    <p:extLst>
      <p:ext uri="{BB962C8B-B14F-4D97-AF65-F5344CB8AC3E}">
        <p14:creationId xmlns:p14="http://schemas.microsoft.com/office/powerpoint/2010/main" val="3117644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75C2-6A75-44FA-A0FC-1BD33C8A8851}"/>
              </a:ext>
            </a:extLst>
          </p:cNvPr>
          <p:cNvSpPr>
            <a:spLocks noGrp="1"/>
          </p:cNvSpPr>
          <p:nvPr>
            <p:ph type="title"/>
          </p:nvPr>
        </p:nvSpPr>
        <p:spPr/>
        <p:txBody>
          <a:bodyPr/>
          <a:lstStyle/>
          <a:p>
            <a:r>
              <a:rPr lang="en-GB" dirty="0"/>
              <a:t>Findings 4 – In what way is this composing? </a:t>
            </a:r>
          </a:p>
        </p:txBody>
      </p:sp>
      <p:sp>
        <p:nvSpPr>
          <p:cNvPr id="3" name="Content Placeholder 2">
            <a:extLst>
              <a:ext uri="{FF2B5EF4-FFF2-40B4-BE49-F238E27FC236}">
                <a16:creationId xmlns:a16="http://schemas.microsoft.com/office/drawing/2014/main" id="{87A3F662-FC21-4E3A-8496-542EE34B5EBA}"/>
              </a:ext>
            </a:extLst>
          </p:cNvPr>
          <p:cNvSpPr>
            <a:spLocks noGrp="1"/>
          </p:cNvSpPr>
          <p:nvPr>
            <p:ph idx="1"/>
          </p:nvPr>
        </p:nvSpPr>
        <p:spPr>
          <a:xfrm>
            <a:off x="691708" y="1556792"/>
            <a:ext cx="7480691" cy="4505672"/>
          </a:xfrm>
        </p:spPr>
        <p:txBody>
          <a:bodyPr/>
          <a:lstStyle/>
          <a:p>
            <a:pPr marL="0" indent="0"/>
            <a:r>
              <a:rPr lang="en-GB" dirty="0"/>
              <a:t>Participants explored sound and improvisation freely, learning how to create musical sounds and rhythms with balloons.</a:t>
            </a:r>
          </a:p>
          <a:p>
            <a:pPr marL="0" indent="0"/>
            <a:endParaRPr lang="en-GB" sz="800" dirty="0"/>
          </a:p>
          <a:p>
            <a:pPr marL="0" indent="0"/>
            <a:r>
              <a:rPr lang="en-GB" dirty="0"/>
              <a:t>All groups responded positively to ‘Letting go’.</a:t>
            </a:r>
          </a:p>
          <a:p>
            <a:pPr marL="0" indent="0"/>
            <a:endParaRPr lang="en-GB" dirty="0"/>
          </a:p>
          <a:p>
            <a:pPr marL="0" indent="0"/>
            <a:endParaRPr lang="en-GB" dirty="0"/>
          </a:p>
          <a:p>
            <a:pPr marL="0" indent="0"/>
            <a:endParaRPr lang="en-GB" dirty="0"/>
          </a:p>
        </p:txBody>
      </p:sp>
      <p:pic>
        <p:nvPicPr>
          <p:cNvPr id="5" name="Picture 4" descr="LVP_UNI_LOGO_Pantone1">
            <a:extLst>
              <a:ext uri="{FF2B5EF4-FFF2-40B4-BE49-F238E27FC236}">
                <a16:creationId xmlns:a16="http://schemas.microsoft.com/office/drawing/2014/main" id="{33E0848D-3F75-4254-B1A1-B79F41ED4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146F6CE0-E874-1858-839E-9A25C2920C5B}"/>
              </a:ext>
            </a:extLst>
          </p:cNvPr>
          <p:cNvPicPr>
            <a:picLocks noChangeAspect="1"/>
          </p:cNvPicPr>
          <p:nvPr/>
        </p:nvPicPr>
        <p:blipFill rotWithShape="1">
          <a:blip r:embed="rId4">
            <a:extLst>
              <a:ext uri="{28A0092B-C50C-407E-A947-70E740481C1C}">
                <a14:useLocalDpi xmlns:a14="http://schemas.microsoft.com/office/drawing/2010/main" val="0"/>
              </a:ext>
            </a:extLst>
          </a:blip>
          <a:srcRect l="12988" t="6602" r="14563" b="37400"/>
          <a:stretch/>
        </p:blipFill>
        <p:spPr>
          <a:xfrm>
            <a:off x="760761" y="2780928"/>
            <a:ext cx="7342584" cy="3192428"/>
          </a:xfrm>
          <a:prstGeom prst="rect">
            <a:avLst/>
          </a:prstGeom>
        </p:spPr>
      </p:pic>
    </p:spTree>
    <p:extLst>
      <p:ext uri="{BB962C8B-B14F-4D97-AF65-F5344CB8AC3E}">
        <p14:creationId xmlns:p14="http://schemas.microsoft.com/office/powerpoint/2010/main" val="2371852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75C2-6A75-44FA-A0FC-1BD33C8A8851}"/>
              </a:ext>
            </a:extLst>
          </p:cNvPr>
          <p:cNvSpPr>
            <a:spLocks noGrp="1"/>
          </p:cNvSpPr>
          <p:nvPr>
            <p:ph type="title"/>
          </p:nvPr>
        </p:nvSpPr>
        <p:spPr/>
        <p:txBody>
          <a:bodyPr/>
          <a:lstStyle/>
          <a:p>
            <a:r>
              <a:rPr lang="en-GB" dirty="0"/>
              <a:t>Findings 5 – each group thought the workshop was relevant to them</a:t>
            </a:r>
          </a:p>
        </p:txBody>
      </p:sp>
      <p:sp>
        <p:nvSpPr>
          <p:cNvPr id="3" name="Content Placeholder 2">
            <a:extLst>
              <a:ext uri="{FF2B5EF4-FFF2-40B4-BE49-F238E27FC236}">
                <a16:creationId xmlns:a16="http://schemas.microsoft.com/office/drawing/2014/main" id="{87A3F662-FC21-4E3A-8496-542EE34B5EBA}"/>
              </a:ext>
            </a:extLst>
          </p:cNvPr>
          <p:cNvSpPr>
            <a:spLocks noGrp="1"/>
          </p:cNvSpPr>
          <p:nvPr>
            <p:ph idx="1"/>
          </p:nvPr>
        </p:nvSpPr>
        <p:spPr>
          <a:xfrm>
            <a:off x="685800" y="1371600"/>
            <a:ext cx="7772400" cy="4953000"/>
          </a:xfrm>
        </p:spPr>
        <p:txBody>
          <a:bodyPr/>
          <a:lstStyle/>
          <a:p>
            <a:pPr marL="0" indent="0"/>
            <a:r>
              <a:rPr lang="en-GB" b="0" i="0" u="none" strike="noStrike" dirty="0">
                <a:solidFill>
                  <a:srgbClr val="000000"/>
                </a:solidFill>
                <a:effectLst/>
              </a:rPr>
              <a:t>‘Very useful in a choir to get everyone to listen to each other. The group today was cooperative and open. What would happen to those who found it silly? Would they open up and listen?’ </a:t>
            </a:r>
            <a:r>
              <a:rPr lang="en-GB" dirty="0"/>
              <a:t> (Choir member)</a:t>
            </a:r>
          </a:p>
          <a:p>
            <a:pPr marL="0" indent="0"/>
            <a:endParaRPr lang="en-GB" dirty="0"/>
          </a:p>
          <a:p>
            <a:pPr marL="0" indent="0"/>
            <a:r>
              <a:rPr lang="en-GB" b="0" i="0" u="none" strike="noStrike" dirty="0">
                <a:solidFill>
                  <a:srgbClr val="000000"/>
                </a:solidFill>
                <a:effectLst/>
              </a:rPr>
              <a:t>‘I would like this in music lessons because theory is boring. I really enjoyed it.’ (Primary school student)</a:t>
            </a:r>
          </a:p>
          <a:p>
            <a:pPr marL="0" indent="0"/>
            <a:endParaRPr lang="en-GB" dirty="0">
              <a:solidFill>
                <a:srgbClr val="000000"/>
              </a:solidFill>
            </a:endParaRPr>
          </a:p>
          <a:p>
            <a:pPr marL="0" indent="0"/>
            <a:r>
              <a:rPr lang="en-GB" b="0" i="0" u="none" strike="noStrike" dirty="0">
                <a:solidFill>
                  <a:srgbClr val="000000"/>
                </a:solidFill>
                <a:effectLst/>
              </a:rPr>
              <a:t>‘This workshop gave me the opportunity to create different sounds through a group setting without any judgement.’ (Swedish music student)</a:t>
            </a:r>
          </a:p>
          <a:p>
            <a:pPr marL="0" indent="0"/>
            <a:endParaRPr lang="en-GB" dirty="0">
              <a:solidFill>
                <a:srgbClr val="000000"/>
              </a:solidFill>
            </a:endParaRPr>
          </a:p>
          <a:p>
            <a:pPr marL="0" indent="0"/>
            <a:r>
              <a:rPr lang="en-GB" dirty="0">
                <a:solidFill>
                  <a:srgbClr val="000000"/>
                </a:solidFill>
              </a:rPr>
              <a:t>‘Unusual but liberating’ (Music teacher)</a:t>
            </a:r>
          </a:p>
          <a:p>
            <a:pPr marL="0" indent="0"/>
            <a:endParaRPr lang="en-GB" dirty="0">
              <a:solidFill>
                <a:srgbClr val="000000"/>
              </a:solidFill>
            </a:endParaRPr>
          </a:p>
          <a:p>
            <a:pPr marL="0" indent="0"/>
            <a:r>
              <a:rPr lang="en-GB" b="0" i="0" u="none" strike="noStrike" dirty="0">
                <a:solidFill>
                  <a:srgbClr val="000000"/>
                </a:solidFill>
                <a:effectLst/>
              </a:rPr>
              <a:t>‘Thinking outside the box - unusual ways to play an instrument.’ (Secondary school student)</a:t>
            </a:r>
            <a:r>
              <a:rPr lang="en-GB" dirty="0"/>
              <a:t> </a:t>
            </a:r>
          </a:p>
        </p:txBody>
      </p:sp>
      <p:pic>
        <p:nvPicPr>
          <p:cNvPr id="5" name="Picture 4" descr="LVP_UNI_LOGO_Pantone1">
            <a:extLst>
              <a:ext uri="{FF2B5EF4-FFF2-40B4-BE49-F238E27FC236}">
                <a16:creationId xmlns:a16="http://schemas.microsoft.com/office/drawing/2014/main" id="{33E0848D-3F75-4254-B1A1-B79F41ED41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6224588"/>
            <a:ext cx="1905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4747939"/>
      </p:ext>
    </p:extLst>
  </p:cSld>
  <p:clrMapOvr>
    <a:masterClrMapping/>
  </p:clrMapOvr>
</p:sld>
</file>

<file path=ppt/theme/theme1.xml><?xml version="1.0" encoding="utf-8"?>
<a:theme xmlns:a="http://schemas.openxmlformats.org/drawingml/2006/main" name="Blank Presentation">
  <a:themeElements>
    <a:clrScheme name="Blank Presentation 13">
      <a:dk1>
        <a:srgbClr val="000000"/>
      </a:dk1>
      <a:lt1>
        <a:srgbClr val="FFFFFF"/>
      </a:lt1>
      <a:dk2>
        <a:srgbClr val="9567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4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000000"/>
        </a:dk1>
        <a:lt1>
          <a:srgbClr val="FFFFFF"/>
        </a:lt1>
        <a:dk2>
          <a:srgbClr val="9567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4650</TotalTime>
  <Words>1440</Words>
  <Application>Microsoft Office PowerPoint</Application>
  <PresentationFormat>On-screen Show (4:3)</PresentationFormat>
  <Paragraphs>157</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Symbol</vt:lpstr>
      <vt:lpstr>Times New Roman</vt:lpstr>
      <vt:lpstr>Blank Presentation</vt:lpstr>
      <vt:lpstr>I want to break free: challenging the hegemony of traditional composition through improvisation, performance, collaboration and sound installation.</vt:lpstr>
      <vt:lpstr>Agenda</vt:lpstr>
      <vt:lpstr>Context</vt:lpstr>
      <vt:lpstr>Why this study?</vt:lpstr>
      <vt:lpstr>Findings 1 – joy in experimentation</vt:lpstr>
      <vt:lpstr>Findings 2 – an understanding/enjoyment away from definitions of ‘making music’</vt:lpstr>
      <vt:lpstr>Findings 3 – musical experience is not essential</vt:lpstr>
      <vt:lpstr>Findings 4 – In what way is this composing? </vt:lpstr>
      <vt:lpstr>Findings 5 – each group thought the workshop was relevant to them</vt:lpstr>
      <vt:lpstr>Discussion</vt:lpstr>
      <vt:lpstr>Implications or why we should break free</vt:lpstr>
      <vt:lpstr>Questions: Can we break free?  </vt:lpstr>
      <vt:lpstr>Questions?</vt:lpstr>
    </vt:vector>
  </TitlesOfParts>
  <Company>Krusty Morris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Krusty Morris</dc:creator>
  <cp:lastModifiedBy>Monica Esslin-Peard</cp:lastModifiedBy>
  <cp:revision>386</cp:revision>
  <cp:lastPrinted>2023-06-14T13:37:59Z</cp:lastPrinted>
  <dcterms:created xsi:type="dcterms:W3CDTF">2007-01-16T13:11:17Z</dcterms:created>
  <dcterms:modified xsi:type="dcterms:W3CDTF">2023-06-26T07:11:44Z</dcterms:modified>
</cp:coreProperties>
</file>